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22" r:id="rId2"/>
  </p:sldMasterIdLst>
  <p:notesMasterIdLst>
    <p:notesMasterId r:id="rId20"/>
  </p:notesMasterIdLst>
  <p:sldIdLst>
    <p:sldId id="256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74" r:id="rId11"/>
    <p:sldId id="273" r:id="rId12"/>
    <p:sldId id="268" r:id="rId13"/>
    <p:sldId id="266" r:id="rId14"/>
    <p:sldId id="269" r:id="rId15"/>
    <p:sldId id="270" r:id="rId16"/>
    <p:sldId id="271" r:id="rId17"/>
    <p:sldId id="276" r:id="rId18"/>
    <p:sldId id="275" r:id="rId19"/>
  </p:sldIdLst>
  <p:sldSz cx="6705600" cy="37719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마루 부리 조금굵은" panose="020B0600000101010101" pitchFamily="50" charset="-127"/>
      <p:bold r:id="rId29"/>
    </p:embeddedFont>
    <p:embeddedFont>
      <p:font typeface="나눔바른고딕" panose="020B0600000101010101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DFCE9"/>
    <a:srgbClr val="FBF9D9"/>
    <a:srgbClr val="EBFFEB"/>
    <a:srgbClr val="8DB4E3"/>
    <a:srgbClr val="EBF0F9"/>
    <a:srgbClr val="ECFAF2"/>
    <a:srgbClr val="FDE6DB"/>
    <a:srgbClr val="FFF3F3"/>
    <a:srgbClr val="42F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22" autoAdjust="0"/>
  </p:normalViewPr>
  <p:slideViewPr>
    <p:cSldViewPr>
      <p:cViewPr varScale="1">
        <p:scale>
          <a:sx n="192" d="100"/>
          <a:sy n="192" d="100"/>
        </p:scale>
        <p:origin x="834" y="138"/>
      </p:cViewPr>
      <p:guideLst>
        <p:guide orient="horz" pos="2160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F597E-9FD1-42E2-947C-068A2C12F1A2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459E4-0224-4F85-9A49-15FCCA57A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24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459E4-0224-4F85-9A49-15FCCA57A7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7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209" y="2130431"/>
            <a:ext cx="9794337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8415" y="3886200"/>
            <a:ext cx="806592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67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1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35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19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0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87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70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53995" y="274644"/>
            <a:ext cx="2592619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6139" y="274644"/>
            <a:ext cx="758581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17300"/>
            <a:ext cx="5029200" cy="1313180"/>
          </a:xfrm>
        </p:spPr>
        <p:txBody>
          <a:bodyPr anchor="b"/>
          <a:lstStyle>
            <a:lvl1pPr algn="ctr">
              <a:defRPr sz="3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981121"/>
            <a:ext cx="5029200" cy="910669"/>
          </a:xfrm>
        </p:spPr>
        <p:txBody>
          <a:bodyPr/>
          <a:lstStyle>
            <a:lvl1pPr marL="0" indent="0" algn="ctr">
              <a:buNone/>
              <a:defRPr sz="1320"/>
            </a:lvl1pPr>
            <a:lvl2pPr marL="251460" indent="0" algn="ctr">
              <a:buNone/>
              <a:defRPr sz="1100"/>
            </a:lvl2pPr>
            <a:lvl3pPr marL="502920" indent="0" algn="ctr">
              <a:buNone/>
              <a:defRPr sz="990"/>
            </a:lvl3pPr>
            <a:lvl4pPr marL="754380" indent="0" algn="ctr">
              <a:buNone/>
              <a:defRPr sz="880"/>
            </a:lvl4pPr>
            <a:lvl5pPr marL="1005840" indent="0" algn="ctr">
              <a:buNone/>
              <a:defRPr sz="880"/>
            </a:lvl5pPr>
            <a:lvl6pPr marL="1257300" indent="0" algn="ctr">
              <a:buNone/>
              <a:defRPr sz="880"/>
            </a:lvl6pPr>
            <a:lvl7pPr marL="1508760" indent="0" algn="ctr">
              <a:buNone/>
              <a:defRPr sz="880"/>
            </a:lvl7pPr>
            <a:lvl8pPr marL="1760220" indent="0" algn="ctr">
              <a:buNone/>
              <a:defRPr sz="880"/>
            </a:lvl8pPr>
            <a:lvl9pPr marL="2011680" indent="0" algn="ctr">
              <a:buNone/>
              <a:defRPr sz="8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58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43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18" y="940356"/>
            <a:ext cx="5783580" cy="1569005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18" y="2524205"/>
            <a:ext cx="5783580" cy="825103"/>
          </a:xfrm>
        </p:spPr>
        <p:txBody>
          <a:bodyPr/>
          <a:lstStyle>
            <a:lvl1pPr marL="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1pPr>
            <a:lvl2pPr marL="251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029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3pPr>
            <a:lvl4pPr marL="75438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4pPr>
            <a:lvl5pPr marL="100584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5pPr>
            <a:lvl6pPr marL="125730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6pPr>
            <a:lvl7pPr marL="150876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7pPr>
            <a:lvl8pPr marL="176022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8pPr>
            <a:lvl9pPr marL="201168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7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010" y="1004094"/>
            <a:ext cx="2849880" cy="239323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94710" y="1004094"/>
            <a:ext cx="2849880" cy="239323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36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3" y="200819"/>
            <a:ext cx="5783580" cy="72906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884" y="924639"/>
            <a:ext cx="2836783" cy="453152"/>
          </a:xfrm>
        </p:spPr>
        <p:txBody>
          <a:bodyPr anchor="b"/>
          <a:lstStyle>
            <a:lvl1pPr marL="0" indent="0">
              <a:buNone/>
              <a:defRPr sz="1320" b="1"/>
            </a:lvl1pPr>
            <a:lvl2pPr marL="251460" indent="0">
              <a:buNone/>
              <a:defRPr sz="1100" b="1"/>
            </a:lvl2pPr>
            <a:lvl3pPr marL="502920" indent="0">
              <a:buNone/>
              <a:defRPr sz="990" b="1"/>
            </a:lvl3pPr>
            <a:lvl4pPr marL="754380" indent="0">
              <a:buNone/>
              <a:defRPr sz="880" b="1"/>
            </a:lvl4pPr>
            <a:lvl5pPr marL="1005840" indent="0">
              <a:buNone/>
              <a:defRPr sz="880" b="1"/>
            </a:lvl5pPr>
            <a:lvl6pPr marL="1257300" indent="0">
              <a:buNone/>
              <a:defRPr sz="880" b="1"/>
            </a:lvl6pPr>
            <a:lvl7pPr marL="1508760" indent="0">
              <a:buNone/>
              <a:defRPr sz="880" b="1"/>
            </a:lvl7pPr>
            <a:lvl8pPr marL="1760220" indent="0">
              <a:buNone/>
              <a:defRPr sz="880" b="1"/>
            </a:lvl8pPr>
            <a:lvl9pPr marL="2011680" indent="0">
              <a:buNone/>
              <a:defRPr sz="8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884" y="1377791"/>
            <a:ext cx="2836783" cy="20265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94710" y="924639"/>
            <a:ext cx="2850753" cy="453152"/>
          </a:xfrm>
        </p:spPr>
        <p:txBody>
          <a:bodyPr anchor="b"/>
          <a:lstStyle>
            <a:lvl1pPr marL="0" indent="0">
              <a:buNone/>
              <a:defRPr sz="1320" b="1"/>
            </a:lvl1pPr>
            <a:lvl2pPr marL="251460" indent="0">
              <a:buNone/>
              <a:defRPr sz="1100" b="1"/>
            </a:lvl2pPr>
            <a:lvl3pPr marL="502920" indent="0">
              <a:buNone/>
              <a:defRPr sz="990" b="1"/>
            </a:lvl3pPr>
            <a:lvl4pPr marL="754380" indent="0">
              <a:buNone/>
              <a:defRPr sz="880" b="1"/>
            </a:lvl4pPr>
            <a:lvl5pPr marL="1005840" indent="0">
              <a:buNone/>
              <a:defRPr sz="880" b="1"/>
            </a:lvl5pPr>
            <a:lvl6pPr marL="1257300" indent="0">
              <a:buNone/>
              <a:defRPr sz="880" b="1"/>
            </a:lvl6pPr>
            <a:lvl7pPr marL="1508760" indent="0">
              <a:buNone/>
              <a:defRPr sz="880" b="1"/>
            </a:lvl7pPr>
            <a:lvl8pPr marL="1760220" indent="0">
              <a:buNone/>
              <a:defRPr sz="880" b="1"/>
            </a:lvl8pPr>
            <a:lvl9pPr marL="2011680" indent="0">
              <a:buNone/>
              <a:defRPr sz="8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94710" y="1377791"/>
            <a:ext cx="2850753" cy="20265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75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270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73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4" y="251460"/>
            <a:ext cx="2162730" cy="880110"/>
          </a:xfrm>
        </p:spPr>
        <p:txBody>
          <a:bodyPr anchor="b"/>
          <a:lstStyle>
            <a:lvl1pPr>
              <a:defRPr sz="17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753" y="543084"/>
            <a:ext cx="3394710" cy="2680494"/>
          </a:xfrm>
        </p:spPr>
        <p:txBody>
          <a:bodyPr/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884" y="1131570"/>
            <a:ext cx="2162730" cy="2096373"/>
          </a:xfrm>
        </p:spPr>
        <p:txBody>
          <a:bodyPr/>
          <a:lstStyle>
            <a:lvl1pPr marL="0" indent="0">
              <a:buNone/>
              <a:defRPr sz="880"/>
            </a:lvl1pPr>
            <a:lvl2pPr marL="251460" indent="0">
              <a:buNone/>
              <a:defRPr sz="770"/>
            </a:lvl2pPr>
            <a:lvl3pPr marL="502920" indent="0">
              <a:buNone/>
              <a:defRPr sz="660"/>
            </a:lvl3pPr>
            <a:lvl4pPr marL="754380" indent="0">
              <a:buNone/>
              <a:defRPr sz="550"/>
            </a:lvl4pPr>
            <a:lvl5pPr marL="1005840" indent="0">
              <a:buNone/>
              <a:defRPr sz="550"/>
            </a:lvl5pPr>
            <a:lvl6pPr marL="1257300" indent="0">
              <a:buNone/>
              <a:defRPr sz="550"/>
            </a:lvl6pPr>
            <a:lvl7pPr marL="1508760" indent="0">
              <a:buNone/>
              <a:defRPr sz="550"/>
            </a:lvl7pPr>
            <a:lvl8pPr marL="1760220" indent="0">
              <a:buNone/>
              <a:defRPr sz="550"/>
            </a:lvl8pPr>
            <a:lvl9pPr marL="2011680" indent="0">
              <a:buNone/>
              <a:defRPr sz="5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7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4" y="251460"/>
            <a:ext cx="2162730" cy="880110"/>
          </a:xfrm>
        </p:spPr>
        <p:txBody>
          <a:bodyPr anchor="b"/>
          <a:lstStyle>
            <a:lvl1pPr>
              <a:defRPr sz="17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50753" y="543084"/>
            <a:ext cx="3394710" cy="2680494"/>
          </a:xfrm>
        </p:spPr>
        <p:txBody>
          <a:bodyPr anchor="t"/>
          <a:lstStyle>
            <a:lvl1pPr marL="0" indent="0">
              <a:buNone/>
              <a:defRPr sz="1760"/>
            </a:lvl1pPr>
            <a:lvl2pPr marL="251460" indent="0">
              <a:buNone/>
              <a:defRPr sz="1540"/>
            </a:lvl2pPr>
            <a:lvl3pPr marL="502920" indent="0">
              <a:buNone/>
              <a:defRPr sz="1320"/>
            </a:lvl3pPr>
            <a:lvl4pPr marL="754380" indent="0">
              <a:buNone/>
              <a:defRPr sz="1100"/>
            </a:lvl4pPr>
            <a:lvl5pPr marL="1005840" indent="0">
              <a:buNone/>
              <a:defRPr sz="1100"/>
            </a:lvl5pPr>
            <a:lvl6pPr marL="1257300" indent="0">
              <a:buNone/>
              <a:defRPr sz="1100"/>
            </a:lvl6pPr>
            <a:lvl7pPr marL="1508760" indent="0">
              <a:buNone/>
              <a:defRPr sz="1100"/>
            </a:lvl7pPr>
            <a:lvl8pPr marL="1760220" indent="0">
              <a:buNone/>
              <a:defRPr sz="1100"/>
            </a:lvl8pPr>
            <a:lvl9pPr marL="2011680" indent="0">
              <a:buNone/>
              <a:defRPr sz="1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884" y="1131570"/>
            <a:ext cx="2162730" cy="2096373"/>
          </a:xfrm>
        </p:spPr>
        <p:txBody>
          <a:bodyPr/>
          <a:lstStyle>
            <a:lvl1pPr marL="0" indent="0">
              <a:buNone/>
              <a:defRPr sz="880"/>
            </a:lvl1pPr>
            <a:lvl2pPr marL="251460" indent="0">
              <a:buNone/>
              <a:defRPr sz="770"/>
            </a:lvl2pPr>
            <a:lvl3pPr marL="502920" indent="0">
              <a:buNone/>
              <a:defRPr sz="660"/>
            </a:lvl3pPr>
            <a:lvl4pPr marL="754380" indent="0">
              <a:buNone/>
              <a:defRPr sz="550"/>
            </a:lvl4pPr>
            <a:lvl5pPr marL="1005840" indent="0">
              <a:buNone/>
              <a:defRPr sz="550"/>
            </a:lvl5pPr>
            <a:lvl6pPr marL="1257300" indent="0">
              <a:buNone/>
              <a:defRPr sz="550"/>
            </a:lvl6pPr>
            <a:lvl7pPr marL="1508760" indent="0">
              <a:buNone/>
              <a:defRPr sz="550"/>
            </a:lvl7pPr>
            <a:lvl8pPr marL="1760220" indent="0">
              <a:buNone/>
              <a:defRPr sz="550"/>
            </a:lvl8pPr>
            <a:lvl9pPr marL="2011680" indent="0">
              <a:buNone/>
              <a:defRPr sz="5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60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12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8695" y="200819"/>
            <a:ext cx="1445895" cy="31965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1010" y="200819"/>
            <a:ext cx="4253865" cy="31965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A5E-D70E-4E3D-B018-617228245286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A0BD4-F9D6-4237-859F-9CF27D8939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7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20" y="4406906"/>
            <a:ext cx="9794337" cy="1362075"/>
          </a:xfrm>
        </p:spPr>
        <p:txBody>
          <a:bodyPr anchor="t"/>
          <a:lstStyle>
            <a:lvl1pPr algn="l">
              <a:defRPr sz="248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220" y="2906719"/>
            <a:ext cx="9794337" cy="1500187"/>
          </a:xfrm>
        </p:spPr>
        <p:txBody>
          <a:bodyPr anchor="b"/>
          <a:lstStyle>
            <a:lvl1pPr marL="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1pPr>
            <a:lvl2pPr marL="283868" indent="0">
              <a:buNone/>
              <a:defRPr sz="1118">
                <a:solidFill>
                  <a:schemeClr val="tx1">
                    <a:tint val="75000"/>
                  </a:schemeClr>
                </a:solidFill>
              </a:defRPr>
            </a:lvl2pPr>
            <a:lvl3pPr marL="567737" indent="0">
              <a:buNone/>
              <a:defRPr sz="993">
                <a:solidFill>
                  <a:schemeClr val="tx1">
                    <a:tint val="75000"/>
                  </a:schemeClr>
                </a:solidFill>
              </a:defRPr>
            </a:lvl3pPr>
            <a:lvl4pPr marL="851605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4pPr>
            <a:lvl5pPr marL="1135474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5pPr>
            <a:lvl6pPr marL="1419342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6pPr>
            <a:lvl7pPr marL="1703210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7pPr>
            <a:lvl8pPr marL="1987079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8pPr>
            <a:lvl9pPr marL="2270947" indent="0">
              <a:buNone/>
              <a:defRPr sz="8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141" y="1600206"/>
            <a:ext cx="5089215" cy="4525963"/>
          </a:xfrm>
        </p:spPr>
        <p:txBody>
          <a:bodyPr/>
          <a:lstStyle>
            <a:lvl1pPr>
              <a:defRPr sz="1739"/>
            </a:lvl1pPr>
            <a:lvl2pPr>
              <a:defRPr sz="1490"/>
            </a:lvl2pPr>
            <a:lvl3pPr>
              <a:defRPr sz="1242"/>
            </a:lvl3pPr>
            <a:lvl4pPr>
              <a:defRPr sz="1118"/>
            </a:lvl4pPr>
            <a:lvl5pPr>
              <a:defRPr sz="1118"/>
            </a:lvl5pPr>
            <a:lvl6pPr>
              <a:defRPr sz="1118"/>
            </a:lvl6pPr>
            <a:lvl7pPr>
              <a:defRPr sz="1118"/>
            </a:lvl7pPr>
            <a:lvl8pPr>
              <a:defRPr sz="1118"/>
            </a:lvl8pPr>
            <a:lvl9pPr>
              <a:defRPr sz="1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7401" y="1600206"/>
            <a:ext cx="5089215" cy="4525963"/>
          </a:xfrm>
        </p:spPr>
        <p:txBody>
          <a:bodyPr/>
          <a:lstStyle>
            <a:lvl1pPr>
              <a:defRPr sz="1739"/>
            </a:lvl1pPr>
            <a:lvl2pPr>
              <a:defRPr sz="1490"/>
            </a:lvl2pPr>
            <a:lvl3pPr>
              <a:defRPr sz="1242"/>
            </a:lvl3pPr>
            <a:lvl4pPr>
              <a:defRPr sz="1118"/>
            </a:lvl4pPr>
            <a:lvl5pPr>
              <a:defRPr sz="1118"/>
            </a:lvl5pPr>
            <a:lvl6pPr>
              <a:defRPr sz="1118"/>
            </a:lvl6pPr>
            <a:lvl7pPr>
              <a:defRPr sz="1118"/>
            </a:lvl7pPr>
            <a:lvl8pPr>
              <a:defRPr sz="1118"/>
            </a:lvl8pPr>
            <a:lvl9pPr>
              <a:defRPr sz="1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137" y="1535113"/>
            <a:ext cx="5091216" cy="639762"/>
          </a:xfrm>
        </p:spPr>
        <p:txBody>
          <a:bodyPr anchor="b"/>
          <a:lstStyle>
            <a:lvl1pPr marL="0" indent="0">
              <a:buNone/>
              <a:defRPr sz="1490" b="1"/>
            </a:lvl1pPr>
            <a:lvl2pPr marL="283868" indent="0">
              <a:buNone/>
              <a:defRPr sz="1242" b="1"/>
            </a:lvl2pPr>
            <a:lvl3pPr marL="567737" indent="0">
              <a:buNone/>
              <a:defRPr sz="1118" b="1"/>
            </a:lvl3pPr>
            <a:lvl4pPr marL="851605" indent="0">
              <a:buNone/>
              <a:defRPr sz="993" b="1"/>
            </a:lvl4pPr>
            <a:lvl5pPr marL="1135474" indent="0">
              <a:buNone/>
              <a:defRPr sz="993" b="1"/>
            </a:lvl5pPr>
            <a:lvl6pPr marL="1419342" indent="0">
              <a:buNone/>
              <a:defRPr sz="993" b="1"/>
            </a:lvl6pPr>
            <a:lvl7pPr marL="1703210" indent="0">
              <a:buNone/>
              <a:defRPr sz="993" b="1"/>
            </a:lvl7pPr>
            <a:lvl8pPr marL="1987079" indent="0">
              <a:buNone/>
              <a:defRPr sz="993" b="1"/>
            </a:lvl8pPr>
            <a:lvl9pPr marL="2270947" indent="0">
              <a:buNone/>
              <a:defRPr sz="9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137" y="2174875"/>
            <a:ext cx="5091216" cy="3951288"/>
          </a:xfrm>
        </p:spPr>
        <p:txBody>
          <a:bodyPr/>
          <a:lstStyle>
            <a:lvl1pPr>
              <a:defRPr sz="1490"/>
            </a:lvl1pPr>
            <a:lvl2pPr>
              <a:defRPr sz="1242"/>
            </a:lvl2pPr>
            <a:lvl3pPr>
              <a:defRPr sz="1118"/>
            </a:lvl3pPr>
            <a:lvl4pPr>
              <a:defRPr sz="993"/>
            </a:lvl4pPr>
            <a:lvl5pPr>
              <a:defRPr sz="993"/>
            </a:lvl5pPr>
            <a:lvl6pPr>
              <a:defRPr sz="993"/>
            </a:lvl6pPr>
            <a:lvl7pPr>
              <a:defRPr sz="993"/>
            </a:lvl7pPr>
            <a:lvl8pPr>
              <a:defRPr sz="993"/>
            </a:lvl8pPr>
            <a:lvl9pPr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399" y="1535113"/>
            <a:ext cx="5093215" cy="639762"/>
          </a:xfrm>
        </p:spPr>
        <p:txBody>
          <a:bodyPr anchor="b"/>
          <a:lstStyle>
            <a:lvl1pPr marL="0" indent="0">
              <a:buNone/>
              <a:defRPr sz="1490" b="1"/>
            </a:lvl1pPr>
            <a:lvl2pPr marL="283868" indent="0">
              <a:buNone/>
              <a:defRPr sz="1242" b="1"/>
            </a:lvl2pPr>
            <a:lvl3pPr marL="567737" indent="0">
              <a:buNone/>
              <a:defRPr sz="1118" b="1"/>
            </a:lvl3pPr>
            <a:lvl4pPr marL="851605" indent="0">
              <a:buNone/>
              <a:defRPr sz="993" b="1"/>
            </a:lvl4pPr>
            <a:lvl5pPr marL="1135474" indent="0">
              <a:buNone/>
              <a:defRPr sz="993" b="1"/>
            </a:lvl5pPr>
            <a:lvl6pPr marL="1419342" indent="0">
              <a:buNone/>
              <a:defRPr sz="993" b="1"/>
            </a:lvl6pPr>
            <a:lvl7pPr marL="1703210" indent="0">
              <a:buNone/>
              <a:defRPr sz="993" b="1"/>
            </a:lvl7pPr>
            <a:lvl8pPr marL="1987079" indent="0">
              <a:buNone/>
              <a:defRPr sz="993" b="1"/>
            </a:lvl8pPr>
            <a:lvl9pPr marL="2270947" indent="0">
              <a:buNone/>
              <a:defRPr sz="9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3399" y="2174875"/>
            <a:ext cx="5093215" cy="3951288"/>
          </a:xfrm>
        </p:spPr>
        <p:txBody>
          <a:bodyPr/>
          <a:lstStyle>
            <a:lvl1pPr>
              <a:defRPr sz="1490"/>
            </a:lvl1pPr>
            <a:lvl2pPr>
              <a:defRPr sz="1242"/>
            </a:lvl2pPr>
            <a:lvl3pPr>
              <a:defRPr sz="1118"/>
            </a:lvl3pPr>
            <a:lvl4pPr>
              <a:defRPr sz="993"/>
            </a:lvl4pPr>
            <a:lvl5pPr>
              <a:defRPr sz="993"/>
            </a:lvl5pPr>
            <a:lvl6pPr>
              <a:defRPr sz="993"/>
            </a:lvl6pPr>
            <a:lvl7pPr>
              <a:defRPr sz="993"/>
            </a:lvl7pPr>
            <a:lvl8pPr>
              <a:defRPr sz="993"/>
            </a:lvl8pPr>
            <a:lvl9pPr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42" y="273050"/>
            <a:ext cx="3790905" cy="1162050"/>
          </a:xfrm>
        </p:spPr>
        <p:txBody>
          <a:bodyPr anchor="b"/>
          <a:lstStyle>
            <a:lvl1pPr algn="l">
              <a:defRPr sz="124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078" y="273056"/>
            <a:ext cx="6441537" cy="5853113"/>
          </a:xfrm>
        </p:spPr>
        <p:txBody>
          <a:bodyPr/>
          <a:lstStyle>
            <a:lvl1pPr>
              <a:defRPr sz="1987"/>
            </a:lvl1pPr>
            <a:lvl2pPr>
              <a:defRPr sz="1739"/>
            </a:lvl2pPr>
            <a:lvl3pPr>
              <a:defRPr sz="1490"/>
            </a:lvl3pPr>
            <a:lvl4pPr>
              <a:defRPr sz="1242"/>
            </a:lvl4pPr>
            <a:lvl5pPr>
              <a:defRPr sz="1242"/>
            </a:lvl5pPr>
            <a:lvl6pPr>
              <a:defRPr sz="1242"/>
            </a:lvl6pPr>
            <a:lvl7pPr>
              <a:defRPr sz="1242"/>
            </a:lvl7pPr>
            <a:lvl8pPr>
              <a:defRPr sz="1242"/>
            </a:lvl8pPr>
            <a:lvl9pPr>
              <a:defRPr sz="124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142" y="1435103"/>
            <a:ext cx="3790905" cy="4691063"/>
          </a:xfrm>
        </p:spPr>
        <p:txBody>
          <a:bodyPr/>
          <a:lstStyle>
            <a:lvl1pPr marL="0" indent="0">
              <a:buNone/>
              <a:defRPr sz="869"/>
            </a:lvl1pPr>
            <a:lvl2pPr marL="283868" indent="0">
              <a:buNone/>
              <a:defRPr sz="745"/>
            </a:lvl2pPr>
            <a:lvl3pPr marL="567737" indent="0">
              <a:buNone/>
              <a:defRPr sz="621"/>
            </a:lvl3pPr>
            <a:lvl4pPr marL="851605" indent="0">
              <a:buNone/>
              <a:defRPr sz="559"/>
            </a:lvl4pPr>
            <a:lvl5pPr marL="1135474" indent="0">
              <a:buNone/>
              <a:defRPr sz="559"/>
            </a:lvl5pPr>
            <a:lvl6pPr marL="1419342" indent="0">
              <a:buNone/>
              <a:defRPr sz="559"/>
            </a:lvl6pPr>
            <a:lvl7pPr marL="1703210" indent="0">
              <a:buNone/>
              <a:defRPr sz="559"/>
            </a:lvl7pPr>
            <a:lvl8pPr marL="1987079" indent="0">
              <a:buNone/>
              <a:defRPr sz="559"/>
            </a:lvl8pPr>
            <a:lvl9pPr marL="2270947" indent="0">
              <a:buNone/>
              <a:defRPr sz="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544" y="4800600"/>
            <a:ext cx="6913649" cy="566738"/>
          </a:xfrm>
        </p:spPr>
        <p:txBody>
          <a:bodyPr anchor="b"/>
          <a:lstStyle>
            <a:lvl1pPr algn="l">
              <a:defRPr sz="124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8544" y="612775"/>
            <a:ext cx="6913649" cy="4114800"/>
          </a:xfrm>
        </p:spPr>
        <p:txBody>
          <a:bodyPr/>
          <a:lstStyle>
            <a:lvl1pPr marL="0" indent="0">
              <a:buNone/>
              <a:defRPr sz="1987"/>
            </a:lvl1pPr>
            <a:lvl2pPr marL="283868" indent="0">
              <a:buNone/>
              <a:defRPr sz="1739"/>
            </a:lvl2pPr>
            <a:lvl3pPr marL="567737" indent="0">
              <a:buNone/>
              <a:defRPr sz="1490"/>
            </a:lvl3pPr>
            <a:lvl4pPr marL="851605" indent="0">
              <a:buNone/>
              <a:defRPr sz="1242"/>
            </a:lvl4pPr>
            <a:lvl5pPr marL="1135474" indent="0">
              <a:buNone/>
              <a:defRPr sz="1242"/>
            </a:lvl5pPr>
            <a:lvl6pPr marL="1419342" indent="0">
              <a:buNone/>
              <a:defRPr sz="1242"/>
            </a:lvl6pPr>
            <a:lvl7pPr marL="1703210" indent="0">
              <a:buNone/>
              <a:defRPr sz="1242"/>
            </a:lvl7pPr>
            <a:lvl8pPr marL="1987079" indent="0">
              <a:buNone/>
              <a:defRPr sz="1242"/>
            </a:lvl8pPr>
            <a:lvl9pPr marL="2270947" indent="0">
              <a:buNone/>
              <a:defRPr sz="124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544" y="5367338"/>
            <a:ext cx="6913649" cy="804862"/>
          </a:xfrm>
        </p:spPr>
        <p:txBody>
          <a:bodyPr/>
          <a:lstStyle>
            <a:lvl1pPr marL="0" indent="0">
              <a:buNone/>
              <a:defRPr sz="869"/>
            </a:lvl1pPr>
            <a:lvl2pPr marL="283868" indent="0">
              <a:buNone/>
              <a:defRPr sz="745"/>
            </a:lvl2pPr>
            <a:lvl3pPr marL="567737" indent="0">
              <a:buNone/>
              <a:defRPr sz="621"/>
            </a:lvl3pPr>
            <a:lvl4pPr marL="851605" indent="0">
              <a:buNone/>
              <a:defRPr sz="559"/>
            </a:lvl4pPr>
            <a:lvl5pPr marL="1135474" indent="0">
              <a:buNone/>
              <a:defRPr sz="559"/>
            </a:lvl5pPr>
            <a:lvl6pPr marL="1419342" indent="0">
              <a:buNone/>
              <a:defRPr sz="559"/>
            </a:lvl6pPr>
            <a:lvl7pPr marL="1703210" indent="0">
              <a:buNone/>
              <a:defRPr sz="559"/>
            </a:lvl7pPr>
            <a:lvl8pPr marL="1987079" indent="0">
              <a:buNone/>
              <a:defRPr sz="559"/>
            </a:lvl8pPr>
            <a:lvl9pPr marL="2270947" indent="0">
              <a:buNone/>
              <a:defRPr sz="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137" y="274638"/>
            <a:ext cx="103704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137" y="1600206"/>
            <a:ext cx="103704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140" y="6356356"/>
            <a:ext cx="26886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6943" y="6356356"/>
            <a:ext cx="3648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7973" y="6356356"/>
            <a:ext cx="26886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67737" rtl="0" eaLnBrk="1" latinLnBrk="0" hangingPunct="1">
        <a:spcBef>
          <a:spcPct val="0"/>
        </a:spcBef>
        <a:buNone/>
        <a:defRPr sz="27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902" indent="-212902" algn="l" defTabSz="567737" rtl="0" eaLnBrk="1" latinLnBrk="0" hangingPunct="1">
        <a:spcBef>
          <a:spcPct val="20000"/>
        </a:spcBef>
        <a:buFont typeface="Arial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1pPr>
      <a:lvl2pPr marL="461286" indent="-177418" algn="l" defTabSz="567737" rtl="0" eaLnBrk="1" latinLnBrk="0" hangingPunct="1">
        <a:spcBef>
          <a:spcPct val="20000"/>
        </a:spcBef>
        <a:buFont typeface="Arial" pitchFamily="34" charset="0"/>
        <a:buChar char="–"/>
        <a:defRPr sz="1739" kern="1200">
          <a:solidFill>
            <a:schemeClr val="tx1"/>
          </a:solidFill>
          <a:latin typeface="+mn-lt"/>
          <a:ea typeface="+mn-ea"/>
          <a:cs typeface="+mn-cs"/>
        </a:defRPr>
      </a:lvl2pPr>
      <a:lvl3pPr marL="709671" indent="-141934" algn="l" defTabSz="567737" rtl="0" eaLnBrk="1" latinLnBrk="0" hangingPunct="1">
        <a:spcBef>
          <a:spcPct val="20000"/>
        </a:spcBef>
        <a:buFont typeface="Arial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993539" indent="-141934" algn="l" defTabSz="567737" rtl="0" eaLnBrk="1" latinLnBrk="0" hangingPunct="1">
        <a:spcBef>
          <a:spcPct val="20000"/>
        </a:spcBef>
        <a:buFont typeface="Arial" pitchFamily="34" charset="0"/>
        <a:buChar char="–"/>
        <a:defRPr sz="1242" kern="1200">
          <a:solidFill>
            <a:schemeClr val="tx1"/>
          </a:solidFill>
          <a:latin typeface="+mn-lt"/>
          <a:ea typeface="+mn-ea"/>
          <a:cs typeface="+mn-cs"/>
        </a:defRPr>
      </a:lvl4pPr>
      <a:lvl5pPr marL="1277408" indent="-141934" algn="l" defTabSz="567737" rtl="0" eaLnBrk="1" latinLnBrk="0" hangingPunct="1">
        <a:spcBef>
          <a:spcPct val="20000"/>
        </a:spcBef>
        <a:buFont typeface="Arial" pitchFamily="34" charset="0"/>
        <a:buChar char="»"/>
        <a:defRPr sz="1242" kern="1200">
          <a:solidFill>
            <a:schemeClr val="tx1"/>
          </a:solidFill>
          <a:latin typeface="+mn-lt"/>
          <a:ea typeface="+mn-ea"/>
          <a:cs typeface="+mn-cs"/>
        </a:defRPr>
      </a:lvl5pPr>
      <a:lvl6pPr marL="1561276" indent="-141934" algn="l" defTabSz="567737" rtl="0" eaLnBrk="1" latinLnBrk="0" hangingPunct="1">
        <a:spcBef>
          <a:spcPct val="20000"/>
        </a:spcBef>
        <a:buFont typeface="Arial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6pPr>
      <a:lvl7pPr marL="1845145" indent="-141934" algn="l" defTabSz="567737" rtl="0" eaLnBrk="1" latinLnBrk="0" hangingPunct="1">
        <a:spcBef>
          <a:spcPct val="20000"/>
        </a:spcBef>
        <a:buFont typeface="Arial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7pPr>
      <a:lvl8pPr marL="2129013" indent="-141934" algn="l" defTabSz="567737" rtl="0" eaLnBrk="1" latinLnBrk="0" hangingPunct="1">
        <a:spcBef>
          <a:spcPct val="20000"/>
        </a:spcBef>
        <a:buFont typeface="Arial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8pPr>
      <a:lvl9pPr marL="2412881" indent="-141934" algn="l" defTabSz="567737" rtl="0" eaLnBrk="1" latinLnBrk="0" hangingPunct="1">
        <a:spcBef>
          <a:spcPct val="20000"/>
        </a:spcBef>
        <a:buFont typeface="Arial" pitchFamily="34" charset="0"/>
        <a:buChar char="•"/>
        <a:defRPr sz="12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1pPr>
      <a:lvl2pPr marL="283868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2pPr>
      <a:lvl3pPr marL="567737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3pPr>
      <a:lvl4pPr marL="851605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4pPr>
      <a:lvl5pPr marL="1135474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5pPr>
      <a:lvl6pPr marL="1419342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6pPr>
      <a:lvl7pPr marL="1703210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7pPr>
      <a:lvl8pPr marL="1987079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8pPr>
      <a:lvl9pPr marL="2270947" algn="l" defTabSz="567737" rtl="0" eaLnBrk="1" latinLnBrk="0" hangingPunct="1">
        <a:defRPr sz="1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1010" y="200819"/>
            <a:ext cx="5783580" cy="729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010" y="1004094"/>
            <a:ext cx="5783580" cy="2393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1010" y="3495993"/>
            <a:ext cx="1508760" cy="20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1230" y="3495993"/>
            <a:ext cx="2263140" cy="20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35830" y="3495993"/>
            <a:ext cx="1508760" cy="20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502920" rtl="0" eaLnBrk="1" latinLnBrk="1" hangingPunct="1">
        <a:lnSpc>
          <a:spcPct val="90000"/>
        </a:lnSpc>
        <a:spcBef>
          <a:spcPct val="0"/>
        </a:spcBef>
        <a:buNone/>
        <a:defRPr sz="24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730" indent="-125730" algn="l" defTabSz="502920" rtl="0" eaLnBrk="1" latinLnBrk="1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54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8011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4pPr>
      <a:lvl5pPr marL="113157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5pPr>
      <a:lvl6pPr marL="138303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6pPr>
      <a:lvl7pPr marL="163449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8pPr>
      <a:lvl9pPr marL="2137410" indent="-125730" algn="l" defTabSz="502920" rtl="0" eaLnBrk="1" latinLnBrk="1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1pPr>
      <a:lvl2pPr marL="25146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6pPr>
      <a:lvl7pPr marL="150876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7pPr>
      <a:lvl8pPr marL="176022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8pPr>
      <a:lvl9pPr marL="2011680" algn="l" defTabSz="502920" rtl="0" eaLnBrk="1" latinLnBrk="1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sv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7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409FE-4ADC-AAD7-FC57-1D0B0E08B8E3}"/>
              </a:ext>
            </a:extLst>
          </p:cNvPr>
          <p:cNvSpPr/>
          <p:nvPr/>
        </p:nvSpPr>
        <p:spPr>
          <a:xfrm>
            <a:off x="0" y="-12860"/>
            <a:ext cx="5127302" cy="37967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 rot="16200000" flipH="1">
            <a:off x="1507621" y="333391"/>
            <a:ext cx="4267438" cy="3410157"/>
          </a:xfrm>
          <a:custGeom>
            <a:avLst/>
            <a:gdLst/>
            <a:ahLst/>
            <a:cxnLst/>
            <a:rect l="l" t="t" r="r" b="b"/>
            <a:pathLst>
              <a:path w="4779843" h="3398034">
                <a:moveTo>
                  <a:pt x="4779843" y="0"/>
                </a:moveTo>
                <a:lnTo>
                  <a:pt x="0" y="0"/>
                </a:lnTo>
                <a:lnTo>
                  <a:pt x="0" y="3398034"/>
                </a:lnTo>
                <a:lnTo>
                  <a:pt x="4779843" y="3398034"/>
                </a:lnTo>
                <a:lnTo>
                  <a:pt x="47798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" name="Freeform 3"/>
          <p:cNvSpPr/>
          <p:nvPr/>
        </p:nvSpPr>
        <p:spPr>
          <a:xfrm rot="133130">
            <a:off x="538721" y="292266"/>
            <a:ext cx="1223482" cy="770684"/>
          </a:xfrm>
          <a:custGeom>
            <a:avLst/>
            <a:gdLst/>
            <a:ahLst/>
            <a:cxnLst/>
            <a:rect l="l" t="t" r="r" b="b"/>
            <a:pathLst>
              <a:path w="1970489" h="1214314">
                <a:moveTo>
                  <a:pt x="0" y="0"/>
                </a:moveTo>
                <a:lnTo>
                  <a:pt x="1970489" y="0"/>
                </a:lnTo>
                <a:lnTo>
                  <a:pt x="1970489" y="1214314"/>
                </a:lnTo>
                <a:lnTo>
                  <a:pt x="0" y="121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4" name="Freeform 4"/>
          <p:cNvSpPr/>
          <p:nvPr/>
        </p:nvSpPr>
        <p:spPr>
          <a:xfrm flipH="1">
            <a:off x="3446290" y="1541064"/>
            <a:ext cx="1273657" cy="819725"/>
          </a:xfrm>
          <a:custGeom>
            <a:avLst/>
            <a:gdLst/>
            <a:ahLst/>
            <a:cxnLst/>
            <a:rect l="l" t="t" r="r" b="b"/>
            <a:pathLst>
              <a:path w="1576646" h="1109564">
                <a:moveTo>
                  <a:pt x="1576646" y="0"/>
                </a:moveTo>
                <a:lnTo>
                  <a:pt x="0" y="0"/>
                </a:lnTo>
                <a:lnTo>
                  <a:pt x="0" y="1109564"/>
                </a:lnTo>
                <a:lnTo>
                  <a:pt x="1576646" y="1109564"/>
                </a:lnTo>
                <a:lnTo>
                  <a:pt x="157664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5" name="Freeform 5"/>
          <p:cNvSpPr/>
          <p:nvPr/>
        </p:nvSpPr>
        <p:spPr>
          <a:xfrm>
            <a:off x="174229" y="1784319"/>
            <a:ext cx="775295" cy="405092"/>
          </a:xfrm>
          <a:custGeom>
            <a:avLst/>
            <a:gdLst/>
            <a:ahLst/>
            <a:cxnLst/>
            <a:rect l="l" t="t" r="r" b="b"/>
            <a:pathLst>
              <a:path w="1248658" h="652424">
                <a:moveTo>
                  <a:pt x="0" y="0"/>
                </a:moveTo>
                <a:lnTo>
                  <a:pt x="1248658" y="0"/>
                </a:lnTo>
                <a:lnTo>
                  <a:pt x="1248658" y="652424"/>
                </a:lnTo>
                <a:lnTo>
                  <a:pt x="0" y="652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6" name="Freeform 6"/>
          <p:cNvSpPr/>
          <p:nvPr/>
        </p:nvSpPr>
        <p:spPr>
          <a:xfrm>
            <a:off x="1188903" y="3137259"/>
            <a:ext cx="361466" cy="405092"/>
          </a:xfrm>
          <a:custGeom>
            <a:avLst/>
            <a:gdLst/>
            <a:ahLst/>
            <a:cxnLst/>
            <a:rect l="l" t="t" r="r" b="b"/>
            <a:pathLst>
              <a:path w="582163" h="652424">
                <a:moveTo>
                  <a:pt x="0" y="0"/>
                </a:moveTo>
                <a:lnTo>
                  <a:pt x="582162" y="0"/>
                </a:lnTo>
                <a:lnTo>
                  <a:pt x="582162" y="652423"/>
                </a:lnTo>
                <a:lnTo>
                  <a:pt x="0" y="652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8" name="Freeform 8"/>
          <p:cNvSpPr/>
          <p:nvPr/>
        </p:nvSpPr>
        <p:spPr>
          <a:xfrm>
            <a:off x="1839323" y="1885950"/>
            <a:ext cx="480560" cy="485861"/>
          </a:xfrm>
          <a:custGeom>
            <a:avLst/>
            <a:gdLst/>
            <a:ahLst/>
            <a:cxnLst/>
            <a:rect l="l" t="t" r="r" b="b"/>
            <a:pathLst>
              <a:path w="773970" h="782507">
                <a:moveTo>
                  <a:pt x="0" y="0"/>
                </a:moveTo>
                <a:lnTo>
                  <a:pt x="773971" y="0"/>
                </a:lnTo>
                <a:lnTo>
                  <a:pt x="773971" y="782507"/>
                </a:lnTo>
                <a:lnTo>
                  <a:pt x="0" y="782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13" name="Freeform 13"/>
          <p:cNvSpPr/>
          <p:nvPr/>
        </p:nvSpPr>
        <p:spPr>
          <a:xfrm>
            <a:off x="3287224" y="3150560"/>
            <a:ext cx="759636" cy="434260"/>
          </a:xfrm>
          <a:custGeom>
            <a:avLst/>
            <a:gdLst/>
            <a:ahLst/>
            <a:cxnLst/>
            <a:rect l="l" t="t" r="r" b="b"/>
            <a:pathLst>
              <a:path w="1223438" h="206829">
                <a:moveTo>
                  <a:pt x="0" y="0"/>
                </a:moveTo>
                <a:lnTo>
                  <a:pt x="1223438" y="0"/>
                </a:lnTo>
                <a:lnTo>
                  <a:pt x="1223438" y="206828"/>
                </a:lnTo>
                <a:lnTo>
                  <a:pt x="0" y="206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grpSp>
        <p:nvGrpSpPr>
          <p:cNvPr id="15" name="Group 15"/>
          <p:cNvGrpSpPr/>
          <p:nvPr/>
        </p:nvGrpSpPr>
        <p:grpSpPr>
          <a:xfrm rot="790525">
            <a:off x="2459096" y="1861567"/>
            <a:ext cx="726555" cy="850200"/>
            <a:chOff x="0" y="0"/>
            <a:chExt cx="1560213" cy="1825730"/>
          </a:xfrm>
        </p:grpSpPr>
        <p:sp>
          <p:nvSpPr>
            <p:cNvPr id="16" name="Freeform 16"/>
            <p:cNvSpPr/>
            <p:nvPr/>
          </p:nvSpPr>
          <p:spPr>
            <a:xfrm rot="-7960307">
              <a:off x="-77623" y="404659"/>
              <a:ext cx="1056436" cy="251805"/>
            </a:xfrm>
            <a:custGeom>
              <a:avLst/>
              <a:gdLst/>
              <a:ahLst/>
              <a:cxnLst/>
              <a:rect l="l" t="t" r="r" b="b"/>
              <a:pathLst>
                <a:path w="1056436" h="251805">
                  <a:moveTo>
                    <a:pt x="0" y="0"/>
                  </a:moveTo>
                  <a:lnTo>
                    <a:pt x="1056435" y="0"/>
                  </a:lnTo>
                  <a:lnTo>
                    <a:pt x="1056435" y="251805"/>
                  </a:lnTo>
                  <a:lnTo>
                    <a:pt x="0" y="25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sz="1118"/>
            </a:p>
          </p:txBody>
        </p:sp>
        <p:sp>
          <p:nvSpPr>
            <p:cNvPr id="17" name="Freeform 17"/>
            <p:cNvSpPr/>
            <p:nvPr/>
          </p:nvSpPr>
          <p:spPr>
            <a:xfrm rot="-7703943">
              <a:off x="605230" y="1207659"/>
              <a:ext cx="1056436" cy="251805"/>
            </a:xfrm>
            <a:custGeom>
              <a:avLst/>
              <a:gdLst/>
              <a:ahLst/>
              <a:cxnLst/>
              <a:rect l="l" t="t" r="r" b="b"/>
              <a:pathLst>
                <a:path w="1056436" h="251805">
                  <a:moveTo>
                    <a:pt x="0" y="0"/>
                  </a:moveTo>
                  <a:lnTo>
                    <a:pt x="1056436" y="0"/>
                  </a:lnTo>
                  <a:lnTo>
                    <a:pt x="1056436" y="251804"/>
                  </a:lnTo>
                  <a:lnTo>
                    <a:pt x="0" y="251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sz="1118"/>
            </a:p>
          </p:txBody>
        </p:sp>
        <p:sp>
          <p:nvSpPr>
            <p:cNvPr id="18" name="Freeform 18"/>
            <p:cNvSpPr/>
            <p:nvPr/>
          </p:nvSpPr>
          <p:spPr>
            <a:xfrm rot="2700000" flipH="1">
              <a:off x="77125" y="487181"/>
              <a:ext cx="1552128" cy="420485"/>
            </a:xfrm>
            <a:custGeom>
              <a:avLst/>
              <a:gdLst/>
              <a:ahLst/>
              <a:cxnLst/>
              <a:rect l="l" t="t" r="r" b="b"/>
              <a:pathLst>
                <a:path w="1552128" h="420485">
                  <a:moveTo>
                    <a:pt x="1552128" y="0"/>
                  </a:moveTo>
                  <a:lnTo>
                    <a:pt x="0" y="0"/>
                  </a:lnTo>
                  <a:lnTo>
                    <a:pt x="0" y="420486"/>
                  </a:lnTo>
                  <a:lnTo>
                    <a:pt x="1552128" y="420486"/>
                  </a:lnTo>
                  <a:lnTo>
                    <a:pt x="1552128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sz="1118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6779" y="2209422"/>
            <a:ext cx="195863" cy="194083"/>
          </a:xfrm>
          <a:custGeom>
            <a:avLst/>
            <a:gdLst/>
            <a:ahLst/>
            <a:cxnLst/>
            <a:rect l="l" t="t" r="r" b="b"/>
            <a:pathLst>
              <a:path w="315448" h="312581">
                <a:moveTo>
                  <a:pt x="0" y="0"/>
                </a:moveTo>
                <a:lnTo>
                  <a:pt x="315449" y="0"/>
                </a:lnTo>
                <a:lnTo>
                  <a:pt x="315449" y="312581"/>
                </a:lnTo>
                <a:lnTo>
                  <a:pt x="0" y="3125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1" name="Freeform 21"/>
          <p:cNvSpPr/>
          <p:nvPr/>
        </p:nvSpPr>
        <p:spPr>
          <a:xfrm>
            <a:off x="1806716" y="2209422"/>
            <a:ext cx="195863" cy="194083"/>
          </a:xfrm>
          <a:custGeom>
            <a:avLst/>
            <a:gdLst/>
            <a:ahLst/>
            <a:cxnLst/>
            <a:rect l="l" t="t" r="r" b="b"/>
            <a:pathLst>
              <a:path w="315448" h="312581">
                <a:moveTo>
                  <a:pt x="0" y="0"/>
                </a:moveTo>
                <a:lnTo>
                  <a:pt x="315448" y="0"/>
                </a:lnTo>
                <a:lnTo>
                  <a:pt x="315448" y="312581"/>
                </a:lnTo>
                <a:lnTo>
                  <a:pt x="0" y="3125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2" name="Freeform 22"/>
          <p:cNvSpPr/>
          <p:nvPr/>
        </p:nvSpPr>
        <p:spPr>
          <a:xfrm>
            <a:off x="361626" y="2608284"/>
            <a:ext cx="908757" cy="431111"/>
          </a:xfrm>
          <a:custGeom>
            <a:avLst/>
            <a:gdLst/>
            <a:ahLst/>
            <a:cxnLst/>
            <a:rect l="l" t="t" r="r" b="b"/>
            <a:pathLst>
              <a:path w="1463606" h="694328">
                <a:moveTo>
                  <a:pt x="0" y="0"/>
                </a:moveTo>
                <a:lnTo>
                  <a:pt x="1463606" y="0"/>
                </a:lnTo>
                <a:lnTo>
                  <a:pt x="1463606" y="694328"/>
                </a:lnTo>
                <a:lnTo>
                  <a:pt x="0" y="6943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3" name="Freeform 23"/>
          <p:cNvSpPr/>
          <p:nvPr/>
        </p:nvSpPr>
        <p:spPr>
          <a:xfrm>
            <a:off x="1443127" y="2623580"/>
            <a:ext cx="213366" cy="400517"/>
          </a:xfrm>
          <a:custGeom>
            <a:avLst/>
            <a:gdLst/>
            <a:ahLst/>
            <a:cxnLst/>
            <a:rect l="l" t="t" r="r" b="b"/>
            <a:pathLst>
              <a:path w="343639" h="645056">
                <a:moveTo>
                  <a:pt x="0" y="0"/>
                </a:moveTo>
                <a:lnTo>
                  <a:pt x="343639" y="0"/>
                </a:lnTo>
                <a:lnTo>
                  <a:pt x="343639" y="645056"/>
                </a:lnTo>
                <a:lnTo>
                  <a:pt x="0" y="6450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4" name="Freeform 24"/>
          <p:cNvSpPr/>
          <p:nvPr/>
        </p:nvSpPr>
        <p:spPr>
          <a:xfrm>
            <a:off x="1258224" y="2423008"/>
            <a:ext cx="195481" cy="370739"/>
          </a:xfrm>
          <a:custGeom>
            <a:avLst/>
            <a:gdLst/>
            <a:ahLst/>
            <a:cxnLst/>
            <a:rect l="l" t="t" r="r" b="b"/>
            <a:pathLst>
              <a:path w="314833" h="597097">
                <a:moveTo>
                  <a:pt x="0" y="0"/>
                </a:moveTo>
                <a:lnTo>
                  <a:pt x="314833" y="0"/>
                </a:lnTo>
                <a:lnTo>
                  <a:pt x="314833" y="597097"/>
                </a:lnTo>
                <a:lnTo>
                  <a:pt x="0" y="5970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93386485-A175-2B8E-1CE8-FD4A7C5AB064}"/>
              </a:ext>
            </a:extLst>
          </p:cNvPr>
          <p:cNvSpPr/>
          <p:nvPr/>
        </p:nvSpPr>
        <p:spPr>
          <a:xfrm>
            <a:off x="3932547" y="561364"/>
            <a:ext cx="688212" cy="258080"/>
          </a:xfrm>
          <a:custGeom>
            <a:avLst/>
            <a:gdLst/>
            <a:ahLst/>
            <a:cxnLst/>
            <a:rect l="l" t="t" r="r" b="b"/>
            <a:pathLst>
              <a:path w="1108406" h="415652">
                <a:moveTo>
                  <a:pt x="0" y="0"/>
                </a:moveTo>
                <a:lnTo>
                  <a:pt x="1108407" y="0"/>
                </a:lnTo>
                <a:lnTo>
                  <a:pt x="1108407" y="415652"/>
                </a:lnTo>
                <a:lnTo>
                  <a:pt x="0" y="4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B9C3570-277F-EF65-462D-91AD5C107362}"/>
              </a:ext>
            </a:extLst>
          </p:cNvPr>
          <p:cNvSpPr/>
          <p:nvPr/>
        </p:nvSpPr>
        <p:spPr>
          <a:xfrm>
            <a:off x="4292797" y="1153032"/>
            <a:ext cx="688212" cy="258080"/>
          </a:xfrm>
          <a:custGeom>
            <a:avLst/>
            <a:gdLst/>
            <a:ahLst/>
            <a:cxnLst/>
            <a:rect l="l" t="t" r="r" b="b"/>
            <a:pathLst>
              <a:path w="1108406" h="415652">
                <a:moveTo>
                  <a:pt x="0" y="0"/>
                </a:moveTo>
                <a:lnTo>
                  <a:pt x="1108407" y="0"/>
                </a:lnTo>
                <a:lnTo>
                  <a:pt x="1108407" y="415652"/>
                </a:lnTo>
                <a:lnTo>
                  <a:pt x="0" y="4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D24507CA-5AB5-5077-4FF1-690729C4511A}"/>
              </a:ext>
            </a:extLst>
          </p:cNvPr>
          <p:cNvSpPr/>
          <p:nvPr/>
        </p:nvSpPr>
        <p:spPr>
          <a:xfrm>
            <a:off x="1252095" y="1416726"/>
            <a:ext cx="908757" cy="431111"/>
          </a:xfrm>
          <a:custGeom>
            <a:avLst/>
            <a:gdLst/>
            <a:ahLst/>
            <a:cxnLst/>
            <a:rect l="l" t="t" r="r" b="b"/>
            <a:pathLst>
              <a:path w="1463606" h="694328">
                <a:moveTo>
                  <a:pt x="0" y="0"/>
                </a:moveTo>
                <a:lnTo>
                  <a:pt x="1463606" y="0"/>
                </a:lnTo>
                <a:lnTo>
                  <a:pt x="1463606" y="694328"/>
                </a:lnTo>
                <a:lnTo>
                  <a:pt x="0" y="6943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7" name="Freeform 7"/>
          <p:cNvSpPr/>
          <p:nvPr/>
        </p:nvSpPr>
        <p:spPr>
          <a:xfrm>
            <a:off x="2376654" y="917327"/>
            <a:ext cx="688212" cy="258080"/>
          </a:xfrm>
          <a:custGeom>
            <a:avLst/>
            <a:gdLst/>
            <a:ahLst/>
            <a:cxnLst/>
            <a:rect l="l" t="t" r="r" b="b"/>
            <a:pathLst>
              <a:path w="1108406" h="415652">
                <a:moveTo>
                  <a:pt x="0" y="0"/>
                </a:moveTo>
                <a:lnTo>
                  <a:pt x="1108407" y="0"/>
                </a:lnTo>
                <a:lnTo>
                  <a:pt x="1108407" y="415652"/>
                </a:lnTo>
                <a:lnTo>
                  <a:pt x="0" y="4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E515B40A-D285-24FA-E92E-CE276E1B9D9B}"/>
              </a:ext>
            </a:extLst>
          </p:cNvPr>
          <p:cNvSpPr/>
          <p:nvPr/>
        </p:nvSpPr>
        <p:spPr>
          <a:xfrm>
            <a:off x="2618279" y="3256852"/>
            <a:ext cx="929348" cy="332821"/>
          </a:xfrm>
          <a:custGeom>
            <a:avLst/>
            <a:gdLst/>
            <a:ahLst/>
            <a:cxnLst/>
            <a:rect l="l" t="t" r="r" b="b"/>
            <a:pathLst>
              <a:path w="1223438" h="206829">
                <a:moveTo>
                  <a:pt x="0" y="0"/>
                </a:moveTo>
                <a:lnTo>
                  <a:pt x="1223438" y="0"/>
                </a:lnTo>
                <a:lnTo>
                  <a:pt x="1223438" y="206828"/>
                </a:lnTo>
                <a:lnTo>
                  <a:pt x="0" y="206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13745779-66EA-243A-CA54-86ADEA42DA06}"/>
              </a:ext>
            </a:extLst>
          </p:cNvPr>
          <p:cNvSpPr/>
          <p:nvPr/>
        </p:nvSpPr>
        <p:spPr>
          <a:xfrm>
            <a:off x="2173689" y="2835558"/>
            <a:ext cx="759636" cy="750903"/>
          </a:xfrm>
          <a:custGeom>
            <a:avLst/>
            <a:gdLst/>
            <a:ahLst/>
            <a:cxnLst/>
            <a:rect l="l" t="t" r="r" b="b"/>
            <a:pathLst>
              <a:path w="1223438" h="206829">
                <a:moveTo>
                  <a:pt x="0" y="0"/>
                </a:moveTo>
                <a:lnTo>
                  <a:pt x="1223438" y="0"/>
                </a:lnTo>
                <a:lnTo>
                  <a:pt x="1223438" y="206828"/>
                </a:lnTo>
                <a:lnTo>
                  <a:pt x="0" y="206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972D7A20-8244-1C5A-CCA5-A5EDE2FD1B65}"/>
              </a:ext>
            </a:extLst>
          </p:cNvPr>
          <p:cNvSpPr/>
          <p:nvPr/>
        </p:nvSpPr>
        <p:spPr>
          <a:xfrm>
            <a:off x="1685236" y="1286918"/>
            <a:ext cx="908757" cy="431111"/>
          </a:xfrm>
          <a:custGeom>
            <a:avLst/>
            <a:gdLst/>
            <a:ahLst/>
            <a:cxnLst/>
            <a:rect l="l" t="t" r="r" b="b"/>
            <a:pathLst>
              <a:path w="1463606" h="694328">
                <a:moveTo>
                  <a:pt x="0" y="0"/>
                </a:moveTo>
                <a:lnTo>
                  <a:pt x="1463606" y="0"/>
                </a:lnTo>
                <a:lnTo>
                  <a:pt x="1463606" y="694328"/>
                </a:lnTo>
                <a:lnTo>
                  <a:pt x="0" y="6943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2399BD8F-C833-3A8F-4A0F-670A10CEC034}"/>
              </a:ext>
            </a:extLst>
          </p:cNvPr>
          <p:cNvSpPr/>
          <p:nvPr/>
        </p:nvSpPr>
        <p:spPr>
          <a:xfrm>
            <a:off x="640100" y="1925278"/>
            <a:ext cx="775295" cy="405092"/>
          </a:xfrm>
          <a:custGeom>
            <a:avLst/>
            <a:gdLst/>
            <a:ahLst/>
            <a:cxnLst/>
            <a:rect l="l" t="t" r="r" b="b"/>
            <a:pathLst>
              <a:path w="1248658" h="652424">
                <a:moveTo>
                  <a:pt x="0" y="0"/>
                </a:moveTo>
                <a:lnTo>
                  <a:pt x="1248658" y="0"/>
                </a:lnTo>
                <a:lnTo>
                  <a:pt x="1248658" y="652424"/>
                </a:lnTo>
                <a:lnTo>
                  <a:pt x="0" y="652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4BDE0D33-F534-F158-5D86-41F29FEE6296}"/>
              </a:ext>
            </a:extLst>
          </p:cNvPr>
          <p:cNvSpPr/>
          <p:nvPr/>
        </p:nvSpPr>
        <p:spPr>
          <a:xfrm>
            <a:off x="3298038" y="158671"/>
            <a:ext cx="688212" cy="258080"/>
          </a:xfrm>
          <a:custGeom>
            <a:avLst/>
            <a:gdLst/>
            <a:ahLst/>
            <a:cxnLst/>
            <a:rect l="l" t="t" r="r" b="b"/>
            <a:pathLst>
              <a:path w="1108406" h="415652">
                <a:moveTo>
                  <a:pt x="0" y="0"/>
                </a:moveTo>
                <a:lnTo>
                  <a:pt x="1108407" y="0"/>
                </a:lnTo>
                <a:lnTo>
                  <a:pt x="1108407" y="415652"/>
                </a:lnTo>
                <a:lnTo>
                  <a:pt x="0" y="4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0A2A2217-5056-EDE3-9A33-9A4D8991F204}"/>
              </a:ext>
            </a:extLst>
          </p:cNvPr>
          <p:cNvSpPr/>
          <p:nvPr/>
        </p:nvSpPr>
        <p:spPr>
          <a:xfrm>
            <a:off x="2852832" y="711195"/>
            <a:ext cx="688212" cy="258080"/>
          </a:xfrm>
          <a:custGeom>
            <a:avLst/>
            <a:gdLst/>
            <a:ahLst/>
            <a:cxnLst/>
            <a:rect l="l" t="t" r="r" b="b"/>
            <a:pathLst>
              <a:path w="1108406" h="415652">
                <a:moveTo>
                  <a:pt x="0" y="0"/>
                </a:moveTo>
                <a:lnTo>
                  <a:pt x="1108407" y="0"/>
                </a:lnTo>
                <a:lnTo>
                  <a:pt x="1108407" y="415652"/>
                </a:lnTo>
                <a:lnTo>
                  <a:pt x="0" y="4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ko-KR" altLang="en-US" sz="1118"/>
          </a:p>
        </p:txBody>
      </p:sp>
      <p:sp>
        <p:nvSpPr>
          <p:cNvPr id="27" name="직사각형 26"/>
          <p:cNvSpPr/>
          <p:nvPr/>
        </p:nvSpPr>
        <p:spPr>
          <a:xfrm>
            <a:off x="5186821" y="-19288"/>
            <a:ext cx="1533893" cy="3784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266479" y="743453"/>
            <a:ext cx="1391218" cy="1935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69394" y="526994"/>
            <a:ext cx="179368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3"/>
              </a:lnSpc>
            </a:pPr>
            <a:r>
              <a:rPr lang="ko-KR" altLang="en-US" sz="1863" dirty="0" smtClean="0">
                <a:latin typeface="나눔바른고딕" panose="020B0600000101010101" charset="-127"/>
                <a:ea typeface="나눔바른고딕" panose="020B0600000101010101" charset="-127"/>
              </a:rPr>
              <a:t>재방문 외국인</a:t>
            </a:r>
            <a:endParaRPr lang="en-US" sz="1863" dirty="0" smtClean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ts val="2653"/>
              </a:lnSpc>
            </a:pPr>
            <a:r>
              <a:rPr lang="en-US" sz="1863" dirty="0" err="1" smtClean="0">
                <a:latin typeface="나눔바른고딕" panose="020B0600000101010101" charset="-127"/>
                <a:ea typeface="나눔바른고딕" panose="020B0600000101010101" charset="-127"/>
              </a:rPr>
              <a:t>강원도</a:t>
            </a:r>
            <a:r>
              <a:rPr lang="ko-KR" altLang="en-US" sz="1863" dirty="0" smtClean="0">
                <a:latin typeface="나눔바른고딕" panose="020B0600000101010101" charset="-127"/>
                <a:ea typeface="나눔바른고딕" panose="020B0600000101010101" charset="-127"/>
              </a:rPr>
              <a:t>관광</a:t>
            </a:r>
            <a:endParaRPr lang="en-US" altLang="ko-KR" sz="1863" dirty="0" smtClean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ts val="2653"/>
              </a:lnSpc>
            </a:pPr>
            <a:r>
              <a:rPr lang="ko-KR" altLang="en-US" sz="1863" dirty="0" smtClean="0">
                <a:latin typeface="나눔바른고딕" panose="020B0600000101010101" charset="-127"/>
                <a:ea typeface="나눔바른고딕" panose="020B0600000101010101" charset="-127"/>
              </a:rPr>
              <a:t>활성화 방안</a:t>
            </a:r>
            <a:endParaRPr lang="en-US" sz="1863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050" y="0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30592" y="51335"/>
            <a:ext cx="2775008" cy="4197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３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데이터　분석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국가별 연령대 방한 목적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중국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62400" y="82693"/>
            <a:ext cx="2775008" cy="41977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5680" y="511373"/>
            <a:ext cx="169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데이터셋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22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외래관광객조사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DATA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" name="그림 1" descr="텍스트, 스크린샷, 도표, 원이(가) 표시된 사진">
            <a:extLst>
              <a:ext uri="{FF2B5EF4-FFF2-40B4-BE49-F238E27FC236}">
                <a16:creationId xmlns:a16="http://schemas.microsoft.com/office/drawing/2014/main" id="{3CE49035-EA3D-0844-401D-A61869E2E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677485"/>
            <a:ext cx="3600000" cy="2694305"/>
          </a:xfrm>
          <a:prstGeom prst="rect">
            <a:avLst/>
          </a:prstGeom>
        </p:spPr>
      </p:pic>
      <p:pic>
        <p:nvPicPr>
          <p:cNvPr id="9" name="그림 8" descr="텍스트, 도표, 라인, 그래프이(가) 표시된 사진">
            <a:extLst>
              <a:ext uri="{FF2B5EF4-FFF2-40B4-BE49-F238E27FC236}">
                <a16:creationId xmlns:a16="http://schemas.microsoft.com/office/drawing/2014/main" id="{FA318EEA-0FD0-6FC5-FB16-D24C150DE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77484"/>
            <a:ext cx="2971800" cy="2694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013CF1-1E11-1DB5-80F0-F08935AD54BC}"/>
              </a:ext>
            </a:extLst>
          </p:cNvPr>
          <p:cNvSpPr txBox="1"/>
          <p:nvPr/>
        </p:nvSpPr>
        <p:spPr>
          <a:xfrm>
            <a:off x="533400" y="3339205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중국인은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10~20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대는 교육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30~40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대는 사업 또는 전문활동 방문기간은 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6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월을 제외하고 점차 줄어드는 경향을 보이고</a:t>
            </a:r>
            <a:endParaRPr lang="en-US" altLang="ko-KR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   </a:t>
            </a:r>
            <a:r>
              <a:rPr lang="ko-KR" altLang="en-US" sz="8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겨울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상품보다 </a:t>
            </a:r>
            <a:r>
              <a:rPr lang="ko-KR" altLang="en-US" sz="800" b="1" u="sng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여름</a:t>
            </a:r>
            <a:r>
              <a:rPr lang="ko-KR" altLang="en-US" sz="800" u="sng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에 즐길 수 있는 상품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으로</a:t>
            </a:r>
            <a:r>
              <a:rPr lang="ko-KR" altLang="en-US" sz="8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구성해야 한다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endParaRPr lang="ko-KR" altLang="en-US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1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4114800" y="51335"/>
            <a:ext cx="2590800" cy="4197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３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. </a:t>
            </a:r>
            <a:r>
              <a:rPr lang="ko-KR" altLang="en-US" sz="930" dirty="0" smtClean="0">
                <a:latin typeface="나눔바른고딕" panose="020B0600000101010101" charset="-127"/>
                <a:ea typeface="나눔바른고딕" panose="020B0600000101010101" charset="-127"/>
              </a:rPr>
              <a:t>데이터분석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재방문한 외국인 만족 활동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46608" y="82693"/>
            <a:ext cx="2590800" cy="41977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1506" y="1164667"/>
            <a:ext cx="2781003" cy="1600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위부터 차례로 미국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|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일본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|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중국 순으로서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재방문했던 외국인들의 고려사항으로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  <a:r>
              <a:rPr lang="ko-KR" altLang="en-US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위는 역사</a:t>
            </a:r>
            <a:r>
              <a:rPr lang="en-US" altLang="ko-KR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문화유적</a:t>
            </a:r>
            <a:r>
              <a:rPr lang="en-US" altLang="ko-KR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b="1" u="sng" dirty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전통문화 체험이 가장 많았고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뒤를 이어 유흥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놀이시설 체험이 뒤를 이었다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2.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만족 했던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활동 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900" dirty="0" smtClean="0">
                <a:latin typeface="나눔바른고딕" panose="020B0600000101010101" charset="-127"/>
                <a:ea typeface="나눔바른고딕" panose="020B0600000101010101" charset="-127"/>
              </a:rPr>
              <a:t>미국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자연경관 감상</a:t>
            </a: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900" dirty="0" smtClean="0">
                <a:latin typeface="나눔바른고딕" panose="020B0600000101010101" charset="-127"/>
                <a:ea typeface="나눔바른고딕" panose="020B0600000101010101" charset="-127"/>
              </a:rPr>
              <a:t>일본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식도락</a:t>
            </a: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 - </a:t>
            </a:r>
            <a:r>
              <a:rPr lang="ko-KR" altLang="en-US" sz="900" dirty="0" smtClean="0">
                <a:latin typeface="나눔바른고딕" panose="020B0600000101010101" charset="-127"/>
                <a:ea typeface="나눔바른고딕" panose="020B0600000101010101" charset="-127"/>
              </a:rPr>
              <a:t>중국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식도락</a:t>
            </a:r>
            <a:r>
              <a:rPr lang="en-US" altLang="ko-KR" sz="900" dirty="0" smtClean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9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5680" y="511373"/>
            <a:ext cx="169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데이터셋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22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외래관광객조사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DATA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2" name="그림 11" descr="텍스트, 스크린샷, 도표, 다채로움이(가) 표시된 사진">
            <a:extLst>
              <a:ext uri="{FF2B5EF4-FFF2-40B4-BE49-F238E27FC236}">
                <a16:creationId xmlns:a16="http://schemas.microsoft.com/office/drawing/2014/main" id="{4FFC8900-5544-DBD1-F5A5-561E38EFC6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" y="207909"/>
            <a:ext cx="3806946" cy="3447407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978343" y="941013"/>
            <a:ext cx="2684123" cy="1981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5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14323" y="57150"/>
            <a:ext cx="2391277" cy="313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개선 아이디어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78896"/>
            <a:ext cx="2389439" cy="28305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84978-FDDD-554E-17CA-20D99CB1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58683"/>
            <a:ext cx="2183343" cy="1971168"/>
          </a:xfrm>
          <a:prstGeom prst="rect">
            <a:avLst/>
          </a:prstGeom>
          <a:noFill/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D00B7B0-871C-A987-401C-D9066642E783}"/>
              </a:ext>
            </a:extLst>
          </p:cNvPr>
          <p:cNvSpPr/>
          <p:nvPr/>
        </p:nvSpPr>
        <p:spPr>
          <a:xfrm>
            <a:off x="5660931" y="2446704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B6ED6B-F3C1-4E10-A039-E58DD4E47B0A}"/>
              </a:ext>
            </a:extLst>
          </p:cNvPr>
          <p:cNvSpPr/>
          <p:nvPr/>
        </p:nvSpPr>
        <p:spPr>
          <a:xfrm>
            <a:off x="4587871" y="2411894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464800-8D13-4B73-BD96-E1A36F86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8" y="1628477"/>
            <a:ext cx="1295402" cy="1047750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05912A5-65F8-9E0C-7FFE-5A296A1800F6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1771554" y="2135384"/>
            <a:ext cx="2838635" cy="406592"/>
          </a:xfrm>
          <a:prstGeom prst="curvedConnector4">
            <a:avLst>
              <a:gd name="adj1" fmla="val 49607"/>
              <a:gd name="adj2" fmla="val 1562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FC3E651A-409C-3829-3BAE-6CF6C216BECE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1381022" y="2359313"/>
            <a:ext cx="4356109" cy="239791"/>
          </a:xfrm>
          <a:prstGeom prst="curvedConnector4">
            <a:avLst>
              <a:gd name="adj1" fmla="val 33382"/>
              <a:gd name="adj2" fmla="val 19533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C7E61C-FE01-16F7-A116-6606AB8874D6}"/>
              </a:ext>
            </a:extLst>
          </p:cNvPr>
          <p:cNvSpPr txBox="1"/>
          <p:nvPr/>
        </p:nvSpPr>
        <p:spPr>
          <a:xfrm>
            <a:off x="2129747" y="1945499"/>
            <a:ext cx="476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ITX</a:t>
            </a:r>
            <a:endParaRPr lang="ko-KR" altLang="en-US" sz="1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C2AD4-D374-D025-C86C-D1D2D55890E5}"/>
              </a:ext>
            </a:extLst>
          </p:cNvPr>
          <p:cNvSpPr txBox="1"/>
          <p:nvPr/>
        </p:nvSpPr>
        <p:spPr>
          <a:xfrm>
            <a:off x="2493541" y="2772981"/>
            <a:ext cx="1017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KTX </a:t>
            </a:r>
            <a:r>
              <a:rPr lang="ko-KR" altLang="en-US" sz="1000" dirty="0">
                <a:latin typeface="나눔바른고딕" panose="020B0600000101010101" charset="-127"/>
                <a:ea typeface="나눔바른고딕" panose="020B0600000101010101" charset="-127"/>
              </a:rPr>
              <a:t>또는 렌트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1764DE1-D732-1C26-492C-108D5F65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54" y="3088713"/>
            <a:ext cx="1219200" cy="3110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C97675-7897-F719-0843-246ED560BE95}"/>
              </a:ext>
            </a:extLst>
          </p:cNvPr>
          <p:cNvSpPr txBox="1"/>
          <p:nvPr/>
        </p:nvSpPr>
        <p:spPr>
          <a:xfrm>
            <a:off x="381000" y="3492148"/>
            <a:ext cx="533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0000101010101" charset="-127"/>
                <a:ea typeface="나눔바른고딕" panose="020B0600000101010101" charset="-127"/>
              </a:rPr>
              <a:t>-&gt; </a:t>
            </a:r>
            <a:r>
              <a:rPr lang="ko-KR" altLang="en-US" sz="1000" dirty="0" err="1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트립어드바이저에</a:t>
            </a:r>
            <a:r>
              <a:rPr lang="ko-KR" altLang="en-US" sz="1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1000" u="sng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관광 </a:t>
            </a:r>
            <a:r>
              <a:rPr lang="ko-KR" altLang="en-US" sz="1000" u="sng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코스와 식도락 여행지 </a:t>
            </a:r>
            <a:r>
              <a:rPr lang="ko-KR" altLang="en-US" sz="1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추천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D1ACB9C-0D23-715B-286D-40EC30E19C82}"/>
              </a:ext>
            </a:extLst>
          </p:cNvPr>
          <p:cNvSpPr/>
          <p:nvPr/>
        </p:nvSpPr>
        <p:spPr>
          <a:xfrm>
            <a:off x="1990946" y="469144"/>
            <a:ext cx="1082041" cy="1082041"/>
          </a:xfrm>
          <a:prstGeom prst="ellipse">
            <a:avLst/>
          </a:prstGeom>
          <a:solidFill>
            <a:srgbClr val="FDE6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편리한교통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EB34A4-9E48-4D09-B9B4-27D76EE1970E}"/>
              </a:ext>
            </a:extLst>
          </p:cNvPr>
          <p:cNvSpPr/>
          <p:nvPr/>
        </p:nvSpPr>
        <p:spPr>
          <a:xfrm>
            <a:off x="3653787" y="461646"/>
            <a:ext cx="1082041" cy="1082041"/>
          </a:xfrm>
          <a:prstGeom prst="ellipse">
            <a:avLst/>
          </a:prstGeom>
          <a:solidFill>
            <a:srgbClr val="EBF0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식도락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79C466-47B0-09D7-B519-D68A79E60D6B}"/>
              </a:ext>
            </a:extLst>
          </p:cNvPr>
          <p:cNvSpPr/>
          <p:nvPr/>
        </p:nvSpPr>
        <p:spPr>
          <a:xfrm>
            <a:off x="2766058" y="469144"/>
            <a:ext cx="1082041" cy="1082041"/>
          </a:xfrm>
          <a:prstGeom prst="ellipse">
            <a:avLst/>
          </a:prstGeom>
          <a:solidFill>
            <a:srgbClr val="ECFA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자연</a:t>
            </a:r>
          </a:p>
        </p:txBody>
      </p:sp>
    </p:spTree>
    <p:extLst>
      <p:ext uri="{BB962C8B-B14F-4D97-AF65-F5344CB8AC3E}">
        <p14:creationId xmlns:p14="http://schemas.microsoft.com/office/powerpoint/2010/main" val="5278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91497" y="47497"/>
            <a:ext cx="2414103" cy="3410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구체적 아이디어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미국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109984"/>
            <a:ext cx="2438400" cy="309603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19760F-0DAF-9068-D819-96046D4D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109984"/>
            <a:ext cx="6096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C30B98-5E1C-546D-995E-53DC2AACF553}"/>
              </a:ext>
            </a:extLst>
          </p:cNvPr>
          <p:cNvSpPr txBox="1"/>
          <p:nvPr/>
        </p:nvSpPr>
        <p:spPr>
          <a:xfrm>
            <a:off x="762000" y="643384"/>
            <a:ext cx="518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1300" dirty="0">
                <a:latin typeface="나눔바른고딕" panose="020B0600000101010101" charset="-127"/>
                <a:ea typeface="나눔바른고딕" panose="020B0600000101010101" charset="-127"/>
              </a:rPr>
              <a:t>자연경관</a:t>
            </a:r>
            <a:r>
              <a:rPr lang="en-US" altLang="ko-KR" sz="1300" dirty="0">
                <a:latin typeface="나눔바른고딕" panose="020B0600000101010101" charset="-127"/>
                <a:ea typeface="나눔바른고딕" panose="020B0600000101010101" charset="-127"/>
              </a:rPr>
              <a:t>”</a:t>
            </a:r>
            <a:r>
              <a:rPr lang="ko-KR" altLang="en-US" sz="1300" dirty="0">
                <a:latin typeface="나눔바른고딕" panose="020B0600000101010101" charset="-127"/>
                <a:ea typeface="나눔바른고딕" panose="020B0600000101010101" charset="-127"/>
              </a:rPr>
              <a:t> 중심인 여행코스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9596412-DA9B-A21B-BCFC-9BBD7971008E}"/>
              </a:ext>
            </a:extLst>
          </p:cNvPr>
          <p:cNvSpPr/>
          <p:nvPr/>
        </p:nvSpPr>
        <p:spPr>
          <a:xfrm>
            <a:off x="399594" y="1073276"/>
            <a:ext cx="2837368" cy="23587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C08A600-0DE6-3BC9-1FE4-63E218BC5812}"/>
              </a:ext>
            </a:extLst>
          </p:cNvPr>
          <p:cNvSpPr/>
          <p:nvPr/>
        </p:nvSpPr>
        <p:spPr>
          <a:xfrm>
            <a:off x="1284878" y="973188"/>
            <a:ext cx="1066800" cy="191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역사 문화 관광 자원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6E68CC1-7EC8-2FEE-03A2-247F84493D89}"/>
              </a:ext>
            </a:extLst>
          </p:cNvPr>
          <p:cNvSpPr/>
          <p:nvPr/>
        </p:nvSpPr>
        <p:spPr>
          <a:xfrm>
            <a:off x="3429000" y="1073276"/>
            <a:ext cx="2791793" cy="23587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251D16E-CC0E-1300-BB59-84C0ECEBF446}"/>
              </a:ext>
            </a:extLst>
          </p:cNvPr>
          <p:cNvSpPr/>
          <p:nvPr/>
        </p:nvSpPr>
        <p:spPr>
          <a:xfrm>
            <a:off x="4291496" y="985461"/>
            <a:ext cx="1066800" cy="191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자연 관광 자원</a:t>
            </a:r>
          </a:p>
        </p:txBody>
      </p:sp>
      <p:pic>
        <p:nvPicPr>
          <p:cNvPr id="66" name="그림 65" descr="야외, 트랙, 하늘, 철도이(가) 표시된 사진&#10;&#10;자동 생성된 설명">
            <a:extLst>
              <a:ext uri="{FF2B5EF4-FFF2-40B4-BE49-F238E27FC236}">
                <a16:creationId xmlns:a16="http://schemas.microsoft.com/office/drawing/2014/main" id="{25170456-1431-3ABD-C34D-3B153F361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96" y="1259126"/>
            <a:ext cx="1200000" cy="900000"/>
          </a:xfrm>
          <a:prstGeom prst="rect">
            <a:avLst/>
          </a:prstGeom>
        </p:spPr>
      </p:pic>
      <p:pic>
        <p:nvPicPr>
          <p:cNvPr id="68" name="그림 67" descr="나무, 야외, 지상, 식물이(가) 표시된 사진&#10;&#10;자동 생성된 설명">
            <a:extLst>
              <a:ext uri="{FF2B5EF4-FFF2-40B4-BE49-F238E27FC236}">
                <a16:creationId xmlns:a16="http://schemas.microsoft.com/office/drawing/2014/main" id="{D3A0FC1C-EFC8-4FB5-0BDC-1F78A187D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34" y="2337404"/>
            <a:ext cx="1192562" cy="900000"/>
          </a:xfrm>
          <a:prstGeom prst="rect">
            <a:avLst/>
          </a:prstGeom>
        </p:spPr>
      </p:pic>
      <p:pic>
        <p:nvPicPr>
          <p:cNvPr id="72" name="그림 71" descr="야외, 중국 건축, 일본 건축, 하늘이(가) 표시된 사진">
            <a:extLst>
              <a:ext uri="{FF2B5EF4-FFF2-40B4-BE49-F238E27FC236}">
                <a16:creationId xmlns:a16="http://schemas.microsoft.com/office/drawing/2014/main" id="{8F8D41C8-49C1-CA77-C5AD-C39884C2E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7" y="1900093"/>
            <a:ext cx="1200000" cy="90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861D4FD-F122-5029-766D-E1AB770FF757}"/>
              </a:ext>
            </a:extLst>
          </p:cNvPr>
          <p:cNvSpPr txBox="1"/>
          <p:nvPr/>
        </p:nvSpPr>
        <p:spPr>
          <a:xfrm>
            <a:off x="940210" y="2800093"/>
            <a:ext cx="58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atin typeface="나눔바른고딕" panose="020B0600000101010101" charset="-127"/>
                <a:ea typeface="나눔바른고딕" panose="020B0600000101010101" charset="-127"/>
              </a:rPr>
              <a:t>오죽헌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DD127-D640-0D5C-6D8D-F7EE1496BA24}"/>
              </a:ext>
            </a:extLst>
          </p:cNvPr>
          <p:cNvSpPr txBox="1"/>
          <p:nvPr/>
        </p:nvSpPr>
        <p:spPr>
          <a:xfrm>
            <a:off x="5039263" y="2138943"/>
            <a:ext cx="905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강촌레일바이크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243468-C1C9-9548-FCEF-CBF7A41D17E7}"/>
              </a:ext>
            </a:extLst>
          </p:cNvPr>
          <p:cNvSpPr txBox="1"/>
          <p:nvPr/>
        </p:nvSpPr>
        <p:spPr>
          <a:xfrm>
            <a:off x="5217365" y="3230623"/>
            <a:ext cx="58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나눔바른고딕" panose="020B0600000101010101" charset="-127"/>
                <a:ea typeface="나눔바른고딕" panose="020B0600000101010101" charset="-127"/>
              </a:rPr>
              <a:t>남이섬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7EA7EA-99F1-0E87-98EA-37BCD6B603C7}"/>
              </a:ext>
            </a:extLst>
          </p:cNvPr>
          <p:cNvSpPr txBox="1"/>
          <p:nvPr/>
        </p:nvSpPr>
        <p:spPr>
          <a:xfrm>
            <a:off x="3657599" y="2839841"/>
            <a:ext cx="9834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삼악산</a:t>
            </a:r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 케이블카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223" y="1929544"/>
            <a:ext cx="1220365" cy="9265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296" y="1246585"/>
            <a:ext cx="1199793" cy="8923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861D4FD-F122-5029-766D-E1AB770FF757}"/>
              </a:ext>
            </a:extLst>
          </p:cNvPr>
          <p:cNvSpPr txBox="1"/>
          <p:nvPr/>
        </p:nvSpPr>
        <p:spPr>
          <a:xfrm>
            <a:off x="2095524" y="2140351"/>
            <a:ext cx="8488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강릉 </a:t>
            </a:r>
            <a:r>
              <a:rPr lang="ko-KR" altLang="en-US" sz="8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전통체험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1296" y="2350093"/>
            <a:ext cx="1194350" cy="8982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2DD127-D640-0D5C-6D8D-F7EE1496BA24}"/>
              </a:ext>
            </a:extLst>
          </p:cNvPr>
          <p:cNvSpPr txBox="1"/>
          <p:nvPr/>
        </p:nvSpPr>
        <p:spPr>
          <a:xfrm>
            <a:off x="2101719" y="3229910"/>
            <a:ext cx="82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강릉 </a:t>
            </a:r>
            <a:r>
              <a:rPr lang="ko-KR" altLang="en-US" sz="8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선교장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524" y="3582512"/>
            <a:ext cx="1704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구글이미지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트립어드바이저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8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19" y="0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14323" y="57150"/>
            <a:ext cx="2391277" cy="313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구체적 아이디어 </a:t>
            </a:r>
            <a:r>
              <a:rPr lang="en-US" altLang="ko-KR" sz="930" dirty="0" smtClean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 smtClean="0">
                <a:latin typeface="나눔바른고딕" panose="020B0600000101010101" charset="-127"/>
                <a:ea typeface="나눔바른고딕" panose="020B0600000101010101" charset="-127"/>
              </a:rPr>
              <a:t>일본</a:t>
            </a:r>
            <a:r>
              <a:rPr lang="en-US" altLang="ko-KR" sz="930" dirty="0" smtClean="0">
                <a:latin typeface="나눔바른고딕" panose="020B0600000101010101" charset="-127"/>
                <a:ea typeface="나눔바른고딕" panose="020B0600000101010101" charset="-127"/>
              </a:rPr>
              <a:t>&amp;</a:t>
            </a:r>
            <a:r>
              <a:rPr lang="ko-KR" altLang="en-US" sz="930" dirty="0" smtClean="0">
                <a:latin typeface="나눔바른고딕" panose="020B0600000101010101" charset="-127"/>
                <a:ea typeface="나눔바른고딕" panose="020B0600000101010101" charset="-127"/>
              </a:rPr>
              <a:t>중국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78896"/>
            <a:ext cx="2389439" cy="28305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4DF103-CF6C-4F85-DA92-BA9BBB93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34" y="265817"/>
            <a:ext cx="609600" cy="51896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A57AC24-3EBA-DA88-65DF-06949F82F0BA}"/>
              </a:ext>
            </a:extLst>
          </p:cNvPr>
          <p:cNvSpPr/>
          <p:nvPr/>
        </p:nvSpPr>
        <p:spPr>
          <a:xfrm>
            <a:off x="3550006" y="1202386"/>
            <a:ext cx="2913950" cy="23587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710A41-BD67-DA52-BBA4-3BBD0394A8B6}"/>
              </a:ext>
            </a:extLst>
          </p:cNvPr>
          <p:cNvSpPr/>
          <p:nvPr/>
        </p:nvSpPr>
        <p:spPr>
          <a:xfrm>
            <a:off x="4495800" y="1114571"/>
            <a:ext cx="1022362" cy="191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주류투어</a:t>
            </a:r>
            <a:endParaRPr lang="ko-KR" altLang="en-US" sz="8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456125" y="2201823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강릉월화거리 야시장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65BE1A-FB26-366D-6720-0FA583236FFB}"/>
              </a:ext>
            </a:extLst>
          </p:cNvPr>
          <p:cNvSpPr txBox="1"/>
          <p:nvPr/>
        </p:nvSpPr>
        <p:spPr>
          <a:xfrm>
            <a:off x="762000" y="772494"/>
            <a:ext cx="518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1300" dirty="0" smtClean="0">
                <a:latin typeface="나눔바른고딕" panose="020B0600000101010101" charset="-127"/>
                <a:ea typeface="나눔바른고딕" panose="020B0600000101010101" charset="-127"/>
              </a:rPr>
              <a:t>식도락</a:t>
            </a:r>
            <a:r>
              <a:rPr lang="en-US" altLang="ko-KR" sz="1300" dirty="0" smtClean="0">
                <a:latin typeface="나눔바른고딕" panose="020B0600000101010101" charset="-127"/>
                <a:ea typeface="나눔바른고딕" panose="020B0600000101010101" charset="-127"/>
              </a:rPr>
              <a:t>”</a:t>
            </a:r>
            <a:r>
              <a:rPr lang="ko-KR" altLang="en-US" sz="1300" dirty="0" smtClean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300" dirty="0">
                <a:latin typeface="나눔바른고딕" panose="020B0600000101010101" charset="-127"/>
                <a:ea typeface="나눔바른고딕" panose="020B0600000101010101" charset="-127"/>
              </a:rPr>
              <a:t>중심인 여행코스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BA21A4D-2586-2740-3247-135AE88E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56" y="265817"/>
            <a:ext cx="651793" cy="4937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4" y="1395906"/>
            <a:ext cx="1197187" cy="78955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54" y="2429362"/>
            <a:ext cx="1217096" cy="902368"/>
          </a:xfrm>
          <a:prstGeom prst="rect">
            <a:avLst/>
          </a:prstGeom>
        </p:spPr>
      </p:pic>
      <p:sp>
        <p:nvSpPr>
          <p:cNvPr id="54" name="사각형: 둥근 모서리 31">
            <a:extLst>
              <a:ext uri="{FF2B5EF4-FFF2-40B4-BE49-F238E27FC236}">
                <a16:creationId xmlns:a16="http://schemas.microsoft.com/office/drawing/2014/main" id="{EA57AC24-3EBA-DA88-65DF-06949F82F0BA}"/>
              </a:ext>
            </a:extLst>
          </p:cNvPr>
          <p:cNvSpPr/>
          <p:nvPr/>
        </p:nvSpPr>
        <p:spPr>
          <a:xfrm>
            <a:off x="253049" y="1202386"/>
            <a:ext cx="2913950" cy="23587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D62808-0B5D-5DA0-6C96-656ABCF42E47}"/>
              </a:ext>
            </a:extLst>
          </p:cNvPr>
          <p:cNvSpPr/>
          <p:nvPr/>
        </p:nvSpPr>
        <p:spPr>
          <a:xfrm>
            <a:off x="1205698" y="1102298"/>
            <a:ext cx="1066800" cy="191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전통문화 먹거리 </a:t>
            </a:r>
            <a:endParaRPr lang="ko-KR" altLang="en-US" sz="800" b="1" dirty="0"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3886957" y="2199071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춘천 </a:t>
            </a:r>
            <a:r>
              <a:rPr lang="ko-KR" altLang="en-US" sz="8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전통주</a:t>
            </a:r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 체험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423" y="1393709"/>
            <a:ext cx="1219759" cy="8053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252" y="2440287"/>
            <a:ext cx="1219759" cy="8867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3886957" y="3330506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춘천 맥주 체험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456125" y="3330506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춘천풍물시장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391" y="1987540"/>
            <a:ext cx="1268545" cy="78581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1818861" y="2789712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강릉 서부시장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732" y="1960665"/>
            <a:ext cx="1204835" cy="88777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31F5F9-A621-02F8-B325-0656C388F37D}"/>
              </a:ext>
            </a:extLst>
          </p:cNvPr>
          <p:cNvSpPr txBox="1"/>
          <p:nvPr/>
        </p:nvSpPr>
        <p:spPr>
          <a:xfrm>
            <a:off x="5081341" y="2828531"/>
            <a:ext cx="1156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바른고딕" panose="020B0600000101010101" charset="-127"/>
                <a:ea typeface="나눔바른고딕" panose="020B0600000101010101" charset="-127"/>
              </a:rPr>
              <a:t>춘천 세계주류마켓</a:t>
            </a:r>
            <a:endParaRPr lang="ko-KR" altLang="en-US" sz="8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39263" y="3570536"/>
            <a:ext cx="17044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구글이미지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3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14323" y="57150"/>
            <a:ext cx="2391277" cy="313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구체적 아이디어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 smtClean="0">
                <a:latin typeface="나눔바른고딕" panose="020B0600000101010101" charset="-127"/>
                <a:ea typeface="나눔바른고딕" panose="020B0600000101010101" charset="-127"/>
              </a:rPr>
              <a:t>여행코스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78896"/>
            <a:ext cx="2389439" cy="28305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BFED6-3F96-AE02-B779-C7D69FE7F68A}"/>
              </a:ext>
            </a:extLst>
          </p:cNvPr>
          <p:cNvSpPr txBox="1"/>
          <p:nvPr/>
        </p:nvSpPr>
        <p:spPr>
          <a:xfrm>
            <a:off x="1981200" y="485627"/>
            <a:ext cx="2743200" cy="292388"/>
          </a:xfrm>
          <a:custGeom>
            <a:avLst/>
            <a:gdLst>
              <a:gd name="connsiteX0" fmla="*/ 0 w 511629"/>
              <a:gd name="connsiteY0" fmla="*/ 0 h 246221"/>
              <a:gd name="connsiteX1" fmla="*/ 511629 w 511629"/>
              <a:gd name="connsiteY1" fmla="*/ 0 h 246221"/>
              <a:gd name="connsiteX2" fmla="*/ 511629 w 511629"/>
              <a:gd name="connsiteY2" fmla="*/ 246221 h 246221"/>
              <a:gd name="connsiteX3" fmla="*/ 0 w 511629"/>
              <a:gd name="connsiteY3" fmla="*/ 246221 h 246221"/>
              <a:gd name="connsiteX4" fmla="*/ 0 w 511629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29" h="246221" extrusionOk="0">
                <a:moveTo>
                  <a:pt x="0" y="0"/>
                </a:moveTo>
                <a:cubicBezTo>
                  <a:pt x="103707" y="8408"/>
                  <a:pt x="404088" y="9996"/>
                  <a:pt x="511629" y="0"/>
                </a:cubicBezTo>
                <a:cubicBezTo>
                  <a:pt x="521154" y="50631"/>
                  <a:pt x="502743" y="126520"/>
                  <a:pt x="511629" y="246221"/>
                </a:cubicBezTo>
                <a:cubicBezTo>
                  <a:pt x="453136" y="230447"/>
                  <a:pt x="119185" y="264941"/>
                  <a:pt x="0" y="246221"/>
                </a:cubicBezTo>
                <a:cubicBezTo>
                  <a:pt x="-8344" y="177119"/>
                  <a:pt x="19546" y="5036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춘천 와인 </a:t>
            </a:r>
            <a:r>
              <a:rPr lang="en-US" altLang="ko-KR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&amp; </a:t>
            </a:r>
            <a:r>
              <a:rPr lang="ko-KR" altLang="en-US" sz="13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맥주투어</a:t>
            </a:r>
            <a:endParaRPr lang="ko-KR" altLang="en-US" sz="13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20513"/>
              </p:ext>
            </p:extLst>
          </p:nvPr>
        </p:nvGraphicFramePr>
        <p:xfrm>
          <a:off x="686592" y="893434"/>
          <a:ext cx="5332413" cy="2402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9049454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2800910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9160568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517458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05333902"/>
                    </a:ext>
                  </a:extLst>
                </a:gridCol>
                <a:gridCol w="608013">
                  <a:extLst>
                    <a:ext uri="{9D8B030D-6E8A-4147-A177-3AD203B41FA5}">
                      <a16:colId xmlns:a16="http://schemas.microsoft.com/office/drawing/2014/main" val="4056999707"/>
                    </a:ext>
                  </a:extLst>
                </a:gridCol>
              </a:tblGrid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장소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가는법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체크사항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91520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8:30 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용산역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대중교통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집합 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itx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 춘천행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9,800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098697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10:10 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춘천역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itx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호수 양조로 이동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823675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10:40 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호수양조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전통주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빚기 및 점심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55241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1:00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감자아일랜드 우두점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맥주 시음 및 양조장 견학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39499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2:30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청평사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절 탐방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284836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3:30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만나포도원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와인 시음 및 견학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259532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5:00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소양강 스카이워크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소양강 견학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7105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5:40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스퀴즈맥주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맥주 시음 및 양조장 견학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및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20,000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09285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7:40 PM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춘천역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itx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 용산행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9,800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93795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총합 금액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₩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143,600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64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6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14323" y="57150"/>
            <a:ext cx="2391277" cy="313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구체적 아이디어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 smtClean="0">
                <a:latin typeface="나눔바른고딕" panose="020B0600000101010101" charset="-127"/>
                <a:ea typeface="나눔바른고딕" panose="020B0600000101010101" charset="-127"/>
              </a:rPr>
              <a:t>여행코스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78896"/>
            <a:ext cx="2389439" cy="28305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361A4-1BE3-5B69-5857-36F2E2D02095}"/>
              </a:ext>
            </a:extLst>
          </p:cNvPr>
          <p:cNvSpPr txBox="1"/>
          <p:nvPr/>
        </p:nvSpPr>
        <p:spPr>
          <a:xfrm>
            <a:off x="1866899" y="499970"/>
            <a:ext cx="2971800" cy="292388"/>
          </a:xfrm>
          <a:custGeom>
            <a:avLst/>
            <a:gdLst>
              <a:gd name="connsiteX0" fmla="*/ 0 w 495301"/>
              <a:gd name="connsiteY0" fmla="*/ 0 h 246221"/>
              <a:gd name="connsiteX1" fmla="*/ 495301 w 495301"/>
              <a:gd name="connsiteY1" fmla="*/ 0 h 246221"/>
              <a:gd name="connsiteX2" fmla="*/ 495301 w 495301"/>
              <a:gd name="connsiteY2" fmla="*/ 246221 h 246221"/>
              <a:gd name="connsiteX3" fmla="*/ 0 w 495301"/>
              <a:gd name="connsiteY3" fmla="*/ 246221 h 246221"/>
              <a:gd name="connsiteX4" fmla="*/ 0 w 495301"/>
              <a:gd name="connsiteY4" fmla="*/ 0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1" h="246221" extrusionOk="0">
                <a:moveTo>
                  <a:pt x="0" y="0"/>
                </a:moveTo>
                <a:cubicBezTo>
                  <a:pt x="168610" y="-14700"/>
                  <a:pt x="371382" y="2848"/>
                  <a:pt x="495301" y="0"/>
                </a:cubicBezTo>
                <a:cubicBezTo>
                  <a:pt x="492184" y="86785"/>
                  <a:pt x="490246" y="150521"/>
                  <a:pt x="495301" y="246221"/>
                </a:cubicBezTo>
                <a:cubicBezTo>
                  <a:pt x="391316" y="272920"/>
                  <a:pt x="130186" y="207561"/>
                  <a:pt x="0" y="246221"/>
                </a:cubicBezTo>
                <a:cubicBezTo>
                  <a:pt x="-13243" y="179011"/>
                  <a:pt x="-14048" y="9531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=""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강릉 먹거리 </a:t>
            </a:r>
            <a:r>
              <a:rPr lang="en-US" altLang="ko-KR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&amp;</a:t>
            </a:r>
            <a:r>
              <a:rPr lang="ko-KR" altLang="en-US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300" b="1" dirty="0" err="1" smtClean="0">
                <a:latin typeface="나눔바른고딕" panose="020B0600000101010101" charset="-127"/>
                <a:ea typeface="나눔바른고딕" panose="020B0600000101010101" charset="-127"/>
              </a:rPr>
              <a:t>액티비티</a:t>
            </a:r>
            <a:r>
              <a:rPr lang="ko-KR" altLang="en-US" sz="1300" b="1" dirty="0" smtClean="0">
                <a:latin typeface="나눔바른고딕" panose="020B0600000101010101" charset="-127"/>
                <a:ea typeface="나눔바른고딕" panose="020B0600000101010101" charset="-127"/>
              </a:rPr>
              <a:t> 체험</a:t>
            </a:r>
            <a:endParaRPr lang="ko-KR" altLang="en-US" sz="13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41392"/>
              </p:ext>
            </p:extLst>
          </p:nvPr>
        </p:nvGraphicFramePr>
        <p:xfrm>
          <a:off x="725530" y="927100"/>
          <a:ext cx="5254537" cy="243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841">
                  <a:extLst>
                    <a:ext uri="{9D8B030D-6E8A-4147-A177-3AD203B41FA5}">
                      <a16:colId xmlns:a16="http://schemas.microsoft.com/office/drawing/2014/main" val="2280091045"/>
                    </a:ext>
                  </a:extLst>
                </a:gridCol>
                <a:gridCol w="1002774">
                  <a:extLst>
                    <a:ext uri="{9D8B030D-6E8A-4147-A177-3AD203B41FA5}">
                      <a16:colId xmlns:a16="http://schemas.microsoft.com/office/drawing/2014/main" val="3691605689"/>
                    </a:ext>
                  </a:extLst>
                </a:gridCol>
                <a:gridCol w="731055">
                  <a:extLst>
                    <a:ext uri="{9D8B030D-6E8A-4147-A177-3AD203B41FA5}">
                      <a16:colId xmlns:a16="http://schemas.microsoft.com/office/drawing/2014/main" val="2651745840"/>
                    </a:ext>
                  </a:extLst>
                </a:gridCol>
                <a:gridCol w="1266471">
                  <a:extLst>
                    <a:ext uri="{9D8B030D-6E8A-4147-A177-3AD203B41FA5}">
                      <a16:colId xmlns:a16="http://schemas.microsoft.com/office/drawing/2014/main" val="3105333902"/>
                    </a:ext>
                  </a:extLst>
                </a:gridCol>
                <a:gridCol w="962664">
                  <a:extLst>
                    <a:ext uri="{9D8B030D-6E8A-4147-A177-3AD203B41FA5}">
                      <a16:colId xmlns:a16="http://schemas.microsoft.com/office/drawing/2014/main" val="1116004574"/>
                    </a:ext>
                  </a:extLst>
                </a:gridCol>
                <a:gridCol w="625732">
                  <a:extLst>
                    <a:ext uri="{9D8B030D-6E8A-4147-A177-3AD203B41FA5}">
                      <a16:colId xmlns:a16="http://schemas.microsoft.com/office/drawing/2014/main" val="4056999707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시간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장소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가는법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일정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비용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체크사항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91520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8:30 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서울역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대중교통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집합 후 </a:t>
                      </a:r>
                      <a:r>
                        <a:rPr lang="en-US" altLang="ko-KR" sz="700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ktx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 </a:t>
                      </a:r>
                      <a:r>
                        <a:rPr lang="ko-KR" altLang="en-US" sz="700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강릉행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27,600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098697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11:00 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강릉역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ktx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얼터렉티브 살롱으로 이동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20,000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823675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11:10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얼터렉티브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살롱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한주 전문점에서 점심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30,000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55241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1:00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주륵주륵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양조장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막걸리 디저트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10,000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39499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1:50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안</a:t>
                      </a:r>
                      <a:r>
                        <a:rPr lang="ko-KR" altLang="en-US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목 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해변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해변 견학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3810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2:30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버드나무 </a:t>
                      </a:r>
                      <a:r>
                        <a:rPr lang="ko-KR" altLang="en-US" sz="700" u="none" strike="noStrike" dirty="0" err="1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브루어리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맥주 시음 및 양조장 견학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20,000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00456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en-US" altLang="ko-KR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:00 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오죽헌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029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전통문화 체험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0292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 dirty="0" smtClean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3,000</a:t>
                      </a:r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7105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6:00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도전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한주 전문점에서 저녁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30,000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09285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8:30 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오후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강릉역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인승 버스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ktx</a:t>
                      </a:r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로 서울역행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₩</a:t>
                      </a:r>
                      <a:r>
                        <a:rPr lang="en-US" altLang="ko-KR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27,600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3326"/>
                  </a:ext>
                </a:extLst>
              </a:tr>
              <a:tr h="223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r>
                        <a:rPr lang="ko-KR" altLang="en-US" sz="700" b="1" u="none" strike="noStrike" dirty="0" smtClean="0">
                          <a:effectLst/>
                          <a:latin typeface="+mj-ea"/>
                          <a:ea typeface="+mj-ea"/>
                        </a:rPr>
                        <a:t>총합 금액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+mj-ea"/>
                          <a:ea typeface="+mj-ea"/>
                        </a:rPr>
                        <a:t>₩</a:t>
                      </a:r>
                      <a:r>
                        <a:rPr lang="en-US" altLang="ko-KR" sz="700" b="1" u="none" strike="noStrike" dirty="0" smtClean="0">
                          <a:effectLst/>
                          <a:latin typeface="+mj-ea"/>
                          <a:ea typeface="+mj-ea"/>
                        </a:rPr>
                        <a:t>168,200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23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1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20846"/>
            <a:ext cx="6705599" cy="3790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14323" y="57150"/>
            <a:ext cx="2391277" cy="313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4.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기대효과 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343400" y="78896"/>
            <a:ext cx="2389439" cy="28305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3398" y="521627"/>
            <a:ext cx="5638802" cy="284449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876299" y="666751"/>
            <a:ext cx="1143000" cy="972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120302" y="598538"/>
            <a:ext cx="658233" cy="161601"/>
          </a:xfrm>
          <a:prstGeom prst="rect">
            <a:avLst/>
          </a:prstGeom>
          <a:solidFill>
            <a:srgbClr val="FBF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+mj-ea"/>
                <a:ea typeface="+mj-ea"/>
              </a:rPr>
              <a:t>#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+mj-ea"/>
                <a:ea typeface="+mj-ea"/>
              </a:rPr>
              <a:t>지방지역</a:t>
            </a:r>
            <a:endParaRPr lang="ko-KR" altLang="en-US" sz="7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02324" y="673110"/>
            <a:ext cx="1143000" cy="972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105148" y="590549"/>
            <a:ext cx="628651" cy="169591"/>
          </a:xfrm>
          <a:prstGeom prst="rect">
            <a:avLst/>
          </a:prstGeom>
          <a:solidFill>
            <a:srgbClr val="FBF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+mn-ea"/>
              </a:rPr>
              <a:t>#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+mn-ea"/>
              </a:rPr>
              <a:t>투어상품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24399" y="666751"/>
            <a:ext cx="1143000" cy="9720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029199" y="590550"/>
            <a:ext cx="533400" cy="152400"/>
          </a:xfrm>
          <a:prstGeom prst="rect">
            <a:avLst/>
          </a:prstGeom>
          <a:solidFill>
            <a:srgbClr val="FBF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+mn-ea"/>
              </a:rPr>
              <a:t>#</a:t>
            </a:r>
            <a:r>
              <a:rPr lang="ko-KR" altLang="en-US" sz="700" b="1" dirty="0" smtClean="0">
                <a:solidFill>
                  <a:schemeClr val="tx1"/>
                </a:solidFill>
                <a:latin typeface="+mn-ea"/>
              </a:rPr>
              <a:t>국적</a:t>
            </a:r>
            <a:endParaRPr lang="ko-KR" altLang="en-US" sz="7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04DF103-CF6C-4F85-DA92-BA9BBB93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59" y="1154030"/>
            <a:ext cx="422874" cy="3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A21A4D-2586-2740-3247-135AE88ED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69" y="1154030"/>
            <a:ext cx="475228" cy="36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F19760F-0DAF-9068-D819-96046D4D0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183" y="760141"/>
            <a:ext cx="411429" cy="3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1284978-FDDD-554E-17CA-20D99CB1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65" y="790426"/>
            <a:ext cx="783067" cy="706969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050" y="774259"/>
            <a:ext cx="855548" cy="759542"/>
          </a:xfrm>
          <a:prstGeom prst="rect">
            <a:avLst/>
          </a:prstGeom>
        </p:spPr>
      </p:pic>
      <p:sp>
        <p:nvSpPr>
          <p:cNvPr id="32" name="아래쪽 화살표 31"/>
          <p:cNvSpPr/>
          <p:nvPr/>
        </p:nvSpPr>
        <p:spPr>
          <a:xfrm>
            <a:off x="3135698" y="2071651"/>
            <a:ext cx="476251" cy="53340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953001" y="1692585"/>
            <a:ext cx="304800" cy="1556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5827" y="1685489"/>
            <a:ext cx="121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국적   </a:t>
            </a:r>
            <a:r>
              <a:rPr lang="ko-KR" altLang="en-US" sz="8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에 따라 상품구성하여 </a:t>
            </a:r>
            <a:endParaRPr lang="en-US" altLang="ko-KR" sz="800" dirty="0" smtClean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맞춤형 관광상품 개발</a:t>
            </a:r>
            <a:endParaRPr lang="ko-KR" altLang="en-US" sz="800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83298" y="1698972"/>
            <a:ext cx="445702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62249" y="1692586"/>
            <a:ext cx="121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주류투어</a:t>
            </a:r>
            <a:r>
              <a:rPr lang="ko-KR" altLang="en-US" sz="800" dirty="0" err="1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를</a:t>
            </a:r>
            <a:r>
              <a:rPr lang="ko-KR" altLang="en-US" sz="8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통한 한국만의 술 홍보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84230" y="1728856"/>
            <a:ext cx="692170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199" y="1728856"/>
            <a:ext cx="121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다른 </a:t>
            </a:r>
            <a:r>
              <a:rPr lang="ko-KR" altLang="en-US" sz="800" b="1" dirty="0" err="1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관광노선</a:t>
            </a:r>
            <a:r>
              <a:rPr lang="ko-KR" altLang="en-US" sz="800" b="1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통한 </a:t>
            </a:r>
            <a:r>
              <a:rPr lang="ko-KR" altLang="en-US" sz="8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지역경제 활성화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0725" y="2737773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한국은 서울이라는 이미지를 벗어나</a:t>
            </a:r>
            <a:endParaRPr lang="en-US" altLang="ko-KR" sz="1000" dirty="0" smtClean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외국인 </a:t>
            </a:r>
            <a:r>
              <a:rPr lang="ko-KR" altLang="en-US" sz="1000" dirty="0" err="1" smtClean="0">
                <a:solidFill>
                  <a:srgbClr val="FFCC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관광들에게</a:t>
            </a:r>
            <a:r>
              <a:rPr lang="ko-KR" altLang="en-US" sz="1000" dirty="0" smtClean="0">
                <a:solidFill>
                  <a:srgbClr val="FFCC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지방 도시들 </a:t>
            </a:r>
            <a:r>
              <a:rPr lang="ko-KR" altLang="en-US" sz="10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또한 매력적인 관광지로 탈바꿈 될 수 있고</a:t>
            </a:r>
            <a:endParaRPr lang="en-US" altLang="ko-KR" sz="1000" dirty="0" smtClean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국적에 따라 목적에 맞게 만족도 높은 여행</a:t>
            </a:r>
            <a:r>
              <a:rPr lang="ko-KR" altLang="en-US" sz="10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이 될 수 있을 것으로 기대된다</a:t>
            </a:r>
            <a:r>
              <a:rPr lang="en-US" altLang="ko-KR" sz="10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000" dirty="0" smtClean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3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897C0A-6426-E175-8C11-90CD8D0C3BBF}"/>
              </a:ext>
            </a:extLst>
          </p:cNvPr>
          <p:cNvSpPr/>
          <p:nvPr/>
        </p:nvSpPr>
        <p:spPr>
          <a:xfrm>
            <a:off x="1" y="0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18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A970C-1B7D-F390-8078-F3E72A4C6F37}"/>
              </a:ext>
            </a:extLst>
          </p:cNvPr>
          <p:cNvSpPr txBox="1"/>
          <p:nvPr/>
        </p:nvSpPr>
        <p:spPr>
          <a:xfrm>
            <a:off x="352016" y="203363"/>
            <a:ext cx="1703260" cy="37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3" dirty="0">
                <a:latin typeface="나눔바른고딕" panose="020B0600000101010101" charset="-127"/>
                <a:ea typeface="나눔바른고딕" panose="020B0600000101010101" charset="-127"/>
              </a:rPr>
              <a:t>Contents</a:t>
            </a:r>
            <a:endParaRPr lang="ko-KR" altLang="en-US" sz="1863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7D63A-AE50-6D38-FCF2-63B72800C859}"/>
              </a:ext>
            </a:extLst>
          </p:cNvPr>
          <p:cNvSpPr txBox="1"/>
          <p:nvPr/>
        </p:nvSpPr>
        <p:spPr>
          <a:xfrm>
            <a:off x="878916" y="1053147"/>
            <a:ext cx="40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01</a:t>
            </a:r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A23809-6DA0-863E-12B6-1B77A82D0D49}"/>
              </a:ext>
            </a:extLst>
          </p:cNvPr>
          <p:cNvCxnSpPr>
            <a:cxnSpLocks/>
          </p:cNvCxnSpPr>
          <p:nvPr/>
        </p:nvCxnSpPr>
        <p:spPr>
          <a:xfrm>
            <a:off x="914400" y="1303742"/>
            <a:ext cx="2057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E83847-7A00-510E-2C1F-836CE99286CC}"/>
              </a:ext>
            </a:extLst>
          </p:cNvPr>
          <p:cNvSpPr txBox="1"/>
          <p:nvPr/>
        </p:nvSpPr>
        <p:spPr>
          <a:xfrm>
            <a:off x="2244700" y="1051917"/>
            <a:ext cx="847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0000101010101" charset="-127"/>
                <a:ea typeface="나눔바른고딕" panose="020B0600000101010101" charset="-127"/>
              </a:rPr>
              <a:t>주제선정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3B02F-F933-EABD-4277-A1A7341E1073}"/>
              </a:ext>
            </a:extLst>
          </p:cNvPr>
          <p:cNvSpPr txBox="1"/>
          <p:nvPr/>
        </p:nvSpPr>
        <p:spPr>
          <a:xfrm>
            <a:off x="878915" y="2087940"/>
            <a:ext cx="403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03</a:t>
            </a:r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45763-A0D8-FF32-851C-6E4436BD3D3A}"/>
              </a:ext>
            </a:extLst>
          </p:cNvPr>
          <p:cNvSpPr txBox="1"/>
          <p:nvPr/>
        </p:nvSpPr>
        <p:spPr>
          <a:xfrm>
            <a:off x="2022069" y="2066317"/>
            <a:ext cx="108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0000101010101" charset="-127"/>
                <a:ea typeface="나눔바른고딕" panose="020B0600000101010101" charset="-127"/>
              </a:rPr>
              <a:t>데이터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6F27B-BDEA-2645-0596-2286D3E74E9A}"/>
              </a:ext>
            </a:extLst>
          </p:cNvPr>
          <p:cNvSpPr txBox="1"/>
          <p:nvPr/>
        </p:nvSpPr>
        <p:spPr>
          <a:xfrm>
            <a:off x="3771081" y="2042610"/>
            <a:ext cx="393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04</a:t>
            </a:r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4BB683-675C-BB21-DA7E-F212FB00CF62}"/>
              </a:ext>
            </a:extLst>
          </p:cNvPr>
          <p:cNvSpPr txBox="1"/>
          <p:nvPr/>
        </p:nvSpPr>
        <p:spPr>
          <a:xfrm>
            <a:off x="4331688" y="2096226"/>
            <a:ext cx="1681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0000101010101" charset="-127"/>
                <a:ea typeface="나눔바른고딕" panose="020B0600000101010101" charset="-127"/>
              </a:rPr>
              <a:t>아이디어 및 해결방안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738617-5EA3-301C-EDF5-71BD9DF303A9}"/>
              </a:ext>
            </a:extLst>
          </p:cNvPr>
          <p:cNvSpPr txBox="1"/>
          <p:nvPr/>
        </p:nvSpPr>
        <p:spPr>
          <a:xfrm>
            <a:off x="3771081" y="1051918"/>
            <a:ext cx="38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02</a:t>
            </a:r>
            <a:r>
              <a:rPr lang="en-US" altLang="ko-KR" sz="12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12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4A5CEA-8086-4D33-74E1-AAA4F6230B84}"/>
              </a:ext>
            </a:extLst>
          </p:cNvPr>
          <p:cNvSpPr txBox="1"/>
          <p:nvPr/>
        </p:nvSpPr>
        <p:spPr>
          <a:xfrm>
            <a:off x="4965047" y="1051917"/>
            <a:ext cx="982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0000101010101" charset="-127"/>
                <a:ea typeface="나눔바른고딕" panose="020B0600000101010101" charset="-127"/>
              </a:rPr>
              <a:t>데이터 소개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F26569-7F41-C9CC-AA03-CF36387FCCFC}"/>
              </a:ext>
            </a:extLst>
          </p:cNvPr>
          <p:cNvSpPr/>
          <p:nvPr/>
        </p:nvSpPr>
        <p:spPr>
          <a:xfrm>
            <a:off x="1869328" y="1342929"/>
            <a:ext cx="1312484" cy="102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분석 배경 및 의도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296462D-8405-E657-170B-E5E0EB3BE261}"/>
              </a:ext>
            </a:extLst>
          </p:cNvPr>
          <p:cNvSpPr/>
          <p:nvPr/>
        </p:nvSpPr>
        <p:spPr>
          <a:xfrm>
            <a:off x="1952125" y="2406396"/>
            <a:ext cx="1229687" cy="102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BDCA5D-9E3F-54A0-084C-91F0EF21609F}"/>
              </a:ext>
            </a:extLst>
          </p:cNvPr>
          <p:cNvSpPr/>
          <p:nvPr/>
        </p:nvSpPr>
        <p:spPr>
          <a:xfrm>
            <a:off x="4594592" y="2380833"/>
            <a:ext cx="1462602" cy="93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구체적 개선 아이디어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679034-940C-A0E1-9670-7ACA18712AA8}"/>
              </a:ext>
            </a:extLst>
          </p:cNvPr>
          <p:cNvSpPr/>
          <p:nvPr/>
        </p:nvSpPr>
        <p:spPr>
          <a:xfrm>
            <a:off x="4531252" y="1516659"/>
            <a:ext cx="1552939" cy="12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lang="ko-KR" altLang="en-US" sz="800" dirty="0" err="1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변수 소개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5D134D-A5A1-7A7A-F74A-13B3CE830ACE}"/>
              </a:ext>
            </a:extLst>
          </p:cNvPr>
          <p:cNvSpPr/>
          <p:nvPr/>
        </p:nvSpPr>
        <p:spPr>
          <a:xfrm>
            <a:off x="4380794" y="2510772"/>
            <a:ext cx="1413311" cy="102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기대효과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8E571B-30AC-0B16-5DE7-AA54A3292413}"/>
              </a:ext>
            </a:extLst>
          </p:cNvPr>
          <p:cNvSpPr/>
          <p:nvPr/>
        </p:nvSpPr>
        <p:spPr>
          <a:xfrm>
            <a:off x="4306969" y="1379112"/>
            <a:ext cx="1587428" cy="11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6451" indent="-106451" algn="ctr">
              <a:buFont typeface="Wingdings" panose="05000000000000000000" pitchFamily="2" charset="2"/>
              <a:buChar char="ü"/>
            </a:pPr>
            <a:r>
              <a:rPr lang="ko-KR" altLang="en-US" sz="800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셋 소개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FC142EE-37BE-6221-1479-3C556F3B44D0}"/>
              </a:ext>
            </a:extLst>
          </p:cNvPr>
          <p:cNvCxnSpPr>
            <a:cxnSpLocks/>
          </p:cNvCxnSpPr>
          <p:nvPr/>
        </p:nvCxnSpPr>
        <p:spPr>
          <a:xfrm>
            <a:off x="914400" y="2342158"/>
            <a:ext cx="1981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125305-EAAE-0DA2-7761-76CC729019F4}"/>
              </a:ext>
            </a:extLst>
          </p:cNvPr>
          <p:cNvCxnSpPr>
            <a:cxnSpLocks/>
          </p:cNvCxnSpPr>
          <p:nvPr/>
        </p:nvCxnSpPr>
        <p:spPr>
          <a:xfrm>
            <a:off x="3851711" y="2342158"/>
            <a:ext cx="1981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2AEBC36-4F29-6D47-3F02-625070D8F0F8}"/>
              </a:ext>
            </a:extLst>
          </p:cNvPr>
          <p:cNvCxnSpPr>
            <a:cxnSpLocks/>
          </p:cNvCxnSpPr>
          <p:nvPr/>
        </p:nvCxnSpPr>
        <p:spPr>
          <a:xfrm>
            <a:off x="3851711" y="1303742"/>
            <a:ext cx="1981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897C0A-6426-E175-8C11-90CD8D0C3BBF}"/>
              </a:ext>
            </a:extLst>
          </p:cNvPr>
          <p:cNvSpPr/>
          <p:nvPr/>
        </p:nvSpPr>
        <p:spPr>
          <a:xfrm>
            <a:off x="0" y="0"/>
            <a:ext cx="6705600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18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51FF24-6AE8-959A-A18B-F6117CD94ABD}"/>
              </a:ext>
            </a:extLst>
          </p:cNvPr>
          <p:cNvSpPr/>
          <p:nvPr/>
        </p:nvSpPr>
        <p:spPr>
          <a:xfrm>
            <a:off x="4889652" y="133591"/>
            <a:ext cx="1845198" cy="28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1.</a:t>
            </a:r>
            <a:r>
              <a:rPr lang="ko-KR" altLang="en-US" sz="932" dirty="0">
                <a:latin typeface="나눔바른고딕" panose="020B0600000101010101" charset="-127"/>
                <a:ea typeface="나눔바른고딕" panose="020B0600000101010101" charset="-127"/>
              </a:rPr>
              <a:t> 분석 배경 </a:t>
            </a:r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2" dirty="0"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(1)</a:t>
            </a:r>
            <a:endParaRPr lang="ko-KR" altLang="en-US" sz="932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5109CE-EE50-CC96-3616-D94322E91E70}"/>
              </a:ext>
            </a:extLst>
          </p:cNvPr>
          <p:cNvSpPr/>
          <p:nvPr/>
        </p:nvSpPr>
        <p:spPr>
          <a:xfrm>
            <a:off x="4928037" y="182338"/>
            <a:ext cx="1845198" cy="283877"/>
          </a:xfrm>
          <a:prstGeom prst="round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18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01989-D9BC-7C2C-A36B-FFD5619F064B}"/>
              </a:ext>
            </a:extLst>
          </p:cNvPr>
          <p:cNvSpPr txBox="1"/>
          <p:nvPr/>
        </p:nvSpPr>
        <p:spPr>
          <a:xfrm>
            <a:off x="795120" y="795876"/>
            <a:ext cx="206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[</a:t>
            </a:r>
            <a:r>
              <a:rPr lang="ko-KR" altLang="en-US" sz="1100" dirty="0">
                <a:latin typeface="나눔바른고딕" panose="020B0600000101010101" charset="-127"/>
                <a:ea typeface="나눔바른고딕" panose="020B0600000101010101" charset="-127"/>
              </a:rPr>
              <a:t>코로나 이후</a:t>
            </a:r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100" dirty="0">
                <a:latin typeface="나눔바른고딕" panose="020B0600000101010101" charset="-127"/>
                <a:ea typeface="나눔바른고딕" panose="020B0600000101010101" charset="-127"/>
              </a:rPr>
              <a:t>관광업계 활성화</a:t>
            </a:r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11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69A41F-BBAD-3903-26A1-CEB432DD5EE5}"/>
              </a:ext>
            </a:extLst>
          </p:cNvPr>
          <p:cNvSpPr txBox="1"/>
          <p:nvPr/>
        </p:nvSpPr>
        <p:spPr>
          <a:xfrm>
            <a:off x="4273294" y="773684"/>
            <a:ext cx="1649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[23/24</a:t>
            </a:r>
            <a:r>
              <a:rPr lang="ko-KR" altLang="en-US" sz="1100" dirty="0">
                <a:latin typeface="나눔바른고딕" panose="020B0600000101010101" charset="-127"/>
                <a:ea typeface="나눔바른고딕" panose="020B0600000101010101" charset="-127"/>
              </a:rPr>
              <a:t>년 한국 관광의 해</a:t>
            </a:r>
            <a:r>
              <a:rPr lang="en-US" altLang="ko-KR" sz="1100" dirty="0"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11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3AC89D-A350-4B61-A25B-C3C4F3FB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7" y="1093535"/>
            <a:ext cx="3144647" cy="18390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82C15B-3C4D-AD94-A0BE-FD1039FF9611}"/>
              </a:ext>
            </a:extLst>
          </p:cNvPr>
          <p:cNvSpPr/>
          <p:nvPr/>
        </p:nvSpPr>
        <p:spPr>
          <a:xfrm>
            <a:off x="2677967" y="3209450"/>
            <a:ext cx="804317" cy="9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- BBC 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코리아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E55F1A-AF43-9ECC-F3E7-DA06EDF8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907" y="1093535"/>
            <a:ext cx="3042037" cy="183908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1192A7-F52C-B1FA-EB5F-A06F4DB625E6}"/>
              </a:ext>
            </a:extLst>
          </p:cNvPr>
          <p:cNvSpPr/>
          <p:nvPr/>
        </p:nvSpPr>
        <p:spPr>
          <a:xfrm>
            <a:off x="5002476" y="3209450"/>
            <a:ext cx="1696319" cy="9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- '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제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차 관광진흥 기본계획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' 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발표 주요 내용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. 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자료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=</a:t>
            </a:r>
            <a:r>
              <a:rPr lang="ko-KR" altLang="en-US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총리실 제공</a:t>
            </a:r>
            <a:r>
              <a:rPr lang="en-US" altLang="ko-KR" sz="621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621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6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897C0A-6426-E175-8C11-90CD8D0C3BBF}"/>
              </a:ext>
            </a:extLst>
          </p:cNvPr>
          <p:cNvSpPr/>
          <p:nvPr/>
        </p:nvSpPr>
        <p:spPr>
          <a:xfrm>
            <a:off x="0" y="0"/>
            <a:ext cx="6705600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18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51FF24-6AE8-959A-A18B-F6117CD94ABD}"/>
              </a:ext>
            </a:extLst>
          </p:cNvPr>
          <p:cNvSpPr/>
          <p:nvPr/>
        </p:nvSpPr>
        <p:spPr>
          <a:xfrm>
            <a:off x="4860402" y="133350"/>
            <a:ext cx="1845198" cy="2838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1.</a:t>
            </a:r>
            <a:r>
              <a:rPr lang="ko-KR" altLang="en-US" sz="932" dirty="0">
                <a:latin typeface="나눔바른고딕" panose="020B0600000101010101" charset="-127"/>
                <a:ea typeface="나눔바른고딕" panose="020B0600000101010101" charset="-127"/>
              </a:rPr>
              <a:t> 분석 배경 </a:t>
            </a:r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2" dirty="0"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r>
              <a:rPr lang="en-US" altLang="ko-KR" sz="932" dirty="0">
                <a:latin typeface="나눔바른고딕" panose="020B0600000101010101" charset="-127"/>
                <a:ea typeface="나눔바른고딕" panose="020B0600000101010101" charset="-127"/>
              </a:rPr>
              <a:t>(2)</a:t>
            </a:r>
            <a:endParaRPr lang="ko-KR" altLang="en-US" sz="932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5109CE-EE50-CC96-3616-D94322E91E70}"/>
              </a:ext>
            </a:extLst>
          </p:cNvPr>
          <p:cNvSpPr/>
          <p:nvPr/>
        </p:nvSpPr>
        <p:spPr>
          <a:xfrm>
            <a:off x="4905743" y="177323"/>
            <a:ext cx="1845198" cy="283877"/>
          </a:xfrm>
          <a:prstGeom prst="round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18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01989-D9BC-7C2C-A36B-FFD5619F064B}"/>
              </a:ext>
            </a:extLst>
          </p:cNvPr>
          <p:cNvSpPr txBox="1"/>
          <p:nvPr/>
        </p:nvSpPr>
        <p:spPr>
          <a:xfrm>
            <a:off x="2324100" y="417227"/>
            <a:ext cx="2057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[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수도권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제주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부산 중심 관광 집중화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9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82C15B-3C4D-AD94-A0BE-FD1039FF9611}"/>
              </a:ext>
            </a:extLst>
          </p:cNvPr>
          <p:cNvSpPr/>
          <p:nvPr/>
        </p:nvSpPr>
        <p:spPr>
          <a:xfrm>
            <a:off x="1676400" y="3498108"/>
            <a:ext cx="1947317" cy="201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en-US" altLang="ko-KR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2022</a:t>
            </a:r>
            <a:r>
              <a:rPr lang="ko-KR" altLang="en-US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년 외래관광객조사</a:t>
            </a:r>
            <a:r>
              <a:rPr lang="en-US" altLang="ko-KR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[</a:t>
            </a:r>
            <a:r>
              <a:rPr lang="ko-KR" altLang="en-US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한국문화관광연구원</a:t>
            </a:r>
            <a:r>
              <a:rPr lang="en-US" altLang="ko-KR" sz="600" b="0" i="0" dirty="0">
                <a:solidFill>
                  <a:schemeClr val="bg1">
                    <a:lumMod val="50000"/>
                  </a:schemeClr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]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945C6-0844-003D-A1B5-8835686E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717" y="707956"/>
            <a:ext cx="2906417" cy="6959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CEB52C-80EA-3CB8-FF7F-4FB5A98ECFA6}"/>
              </a:ext>
            </a:extLst>
          </p:cNvPr>
          <p:cNvSpPr/>
          <p:nvPr/>
        </p:nvSpPr>
        <p:spPr>
          <a:xfrm>
            <a:off x="5828342" y="3555452"/>
            <a:ext cx="804317" cy="96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-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쿠키뉴스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F916D1-8F04-879B-3C10-720423B2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17" y="1547512"/>
            <a:ext cx="3008941" cy="1633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860E96-E345-F95D-EEE3-02F3F9E6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696532"/>
            <a:ext cx="3200400" cy="23279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7BBF32-795B-CA88-C73C-5F8093C8BE03}"/>
              </a:ext>
            </a:extLst>
          </p:cNvPr>
          <p:cNvSpPr/>
          <p:nvPr/>
        </p:nvSpPr>
        <p:spPr>
          <a:xfrm>
            <a:off x="1524000" y="1570250"/>
            <a:ext cx="228600" cy="1442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D69EA-1399-6E55-8D0B-E14583BFAE94}"/>
              </a:ext>
            </a:extLst>
          </p:cNvPr>
          <p:cNvSpPr txBox="1"/>
          <p:nvPr/>
        </p:nvSpPr>
        <p:spPr>
          <a:xfrm>
            <a:off x="325821" y="30654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→ 외국인 방한 선호지역 중 수도권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제주</a:t>
            </a:r>
            <a:r>
              <a:rPr lang="en-US" altLang="ko-KR" sz="9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부산을 제외한 지방 도시 중 </a:t>
            </a:r>
            <a:r>
              <a:rPr lang="en-US" altLang="ko-KR" sz="900" b="1" dirty="0"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900" b="1" dirty="0">
                <a:latin typeface="나눔바른고딕" panose="020B0600000101010101" charset="-127"/>
                <a:ea typeface="나눔바른고딕" panose="020B0600000101010101" charset="-127"/>
              </a:rPr>
              <a:t>강원도</a:t>
            </a:r>
            <a:r>
              <a:rPr lang="en-US" altLang="ko-KR" sz="900" b="1" dirty="0">
                <a:latin typeface="나눔바른고딕" panose="020B0600000101010101" charset="-127"/>
                <a:ea typeface="나눔바른고딕" panose="020B0600000101010101" charset="-127"/>
              </a:rPr>
              <a:t>”</a:t>
            </a:r>
            <a:r>
              <a:rPr lang="ko-KR" altLang="en-US" sz="900" dirty="0">
                <a:latin typeface="나눔바른고딕" panose="020B0600000101010101" charset="-127"/>
                <a:ea typeface="나눔바른고딕" panose="020B0600000101010101" charset="-127"/>
              </a:rPr>
              <a:t>에 관심이 제일 많다 </a:t>
            </a:r>
          </a:p>
        </p:txBody>
      </p:sp>
    </p:spTree>
    <p:extLst>
      <p:ext uri="{BB962C8B-B14F-4D97-AF65-F5344CB8AC3E}">
        <p14:creationId xmlns:p14="http://schemas.microsoft.com/office/powerpoint/2010/main" val="995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524" y="0"/>
            <a:ext cx="6713790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29076" y="157162"/>
            <a:ext cx="2667000" cy="3335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2.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데이터 설명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전처리 및 변수 소개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) </a:t>
            </a:r>
          </a:p>
          <a:p>
            <a:pPr algn="ctr"/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 22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년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 6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월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~ 23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월 주요관광지점 입장객 통계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105275" y="178909"/>
            <a:ext cx="2618039" cy="36416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95" y="695568"/>
            <a:ext cx="1108867" cy="48381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870815" y="1423634"/>
            <a:ext cx="2068280" cy="17577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35" y="717086"/>
            <a:ext cx="1526649" cy="410588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3942467" y="1477300"/>
            <a:ext cx="2068279" cy="170405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60" y="1781514"/>
            <a:ext cx="1775498" cy="127265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41" y="1805992"/>
            <a:ext cx="1908833" cy="11760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4537" y="1238466"/>
            <a:ext cx="1321381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latin typeface="나눔바른고딕" panose="020B0600000101010101" charset="-127"/>
                <a:ea typeface="나눔바른고딕" panose="020B0600000101010101" charset="-127"/>
              </a:rPr>
              <a:t>주요관광지점 </a:t>
            </a:r>
            <a:endParaRPr lang="en-US" altLang="ko-KR" sz="700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700" b="1" dirty="0">
                <a:latin typeface="나눔바른고딕" panose="020B0600000101010101" charset="-127"/>
                <a:ea typeface="나눔바른고딕" panose="020B0600000101010101" charset="-127"/>
              </a:rPr>
              <a:t>입장객 데이터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91314" y="1216285"/>
            <a:ext cx="1233890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rnd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b="1" dirty="0">
                <a:latin typeface="나눔바른고딕" panose="020B0600000101010101" charset="-127"/>
                <a:ea typeface="나눔바른고딕" panose="020B0600000101010101" charset="-127"/>
              </a:rPr>
              <a:t>글로벌 방한</a:t>
            </a:r>
            <a:endParaRPr lang="en-US" altLang="ko-KR" sz="700" b="1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700" b="1" dirty="0">
                <a:latin typeface="나눔바른고딕" panose="020B0600000101010101" charset="-127"/>
                <a:ea typeface="나눔바른고딕" panose="020B0600000101010101" charset="-127"/>
              </a:rPr>
              <a:t>여행데이터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91000" y="1536985"/>
            <a:ext cx="1634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22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월 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~ 23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월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각 국가별 방한 비중 수치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5160" y="1536985"/>
            <a:ext cx="1759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수도권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부산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제주를 제외한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 지역 중 </a:t>
            </a:r>
            <a:r>
              <a:rPr lang="ko-KR" altLang="en-US" sz="600" b="1" dirty="0">
                <a:latin typeface="나눔바른고딕" panose="020B0600000101010101" charset="-127"/>
                <a:ea typeface="나눔바른고딕" panose="020B0600000101010101" charset="-127"/>
              </a:rPr>
              <a:t>강원도 관광지 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추출</a:t>
            </a:r>
          </a:p>
        </p:txBody>
      </p:sp>
    </p:spTree>
    <p:extLst>
      <p:ext uri="{BB962C8B-B14F-4D97-AF65-F5344CB8AC3E}">
        <p14:creationId xmlns:p14="http://schemas.microsoft.com/office/powerpoint/2010/main" val="2117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87" y="2421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95800" y="93144"/>
            <a:ext cx="2209800" cy="3557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2.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데이터 설명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전처리 및 변수 소개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) </a:t>
            </a:r>
          </a:p>
          <a:p>
            <a:pPr algn="ctr"/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 22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년 외래관광객조사 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DATA</a:t>
            </a:r>
            <a:endParaRPr lang="ko-KR" altLang="en-US" sz="8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1" y="133736"/>
            <a:ext cx="2209800" cy="36468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218" y="1423996"/>
            <a:ext cx="986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&lt; 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사용할 변수 설정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&gt;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3341" y="1669071"/>
            <a:ext cx="1171632" cy="16837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431" y="1226025"/>
            <a:ext cx="1727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1.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관광지식정보시스템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4" y="541665"/>
            <a:ext cx="1340791" cy="636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0106" y="1810253"/>
            <a:ext cx="11842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 dirty="0">
                <a:latin typeface="나눔바른고딕" panose="020B0600000101010101" charset="-127"/>
                <a:ea typeface="나눔바른고딕" panose="020B0600000101010101" charset="-127"/>
              </a:rPr>
              <a:t>사용할 데이터 선정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421" y="2511987"/>
            <a:ext cx="1166783" cy="63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코로나 </a:t>
            </a:r>
            <a:r>
              <a:rPr lang="ko-KR" altLang="en-US" sz="600" dirty="0" err="1">
                <a:latin typeface="나눔바른고딕" panose="020B0600000101010101" charset="-127"/>
                <a:ea typeface="나눔바른고딕" panose="020B0600000101010101" charset="-127"/>
              </a:rPr>
              <a:t>팬더믹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 시기인 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2020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월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 ~ 2022</a:t>
            </a: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600" dirty="0"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600" dirty="0" smtClean="0">
                <a:latin typeface="나눔바른고딕" panose="020B0600000101010101" charset="-127"/>
                <a:ea typeface="나눔바른고딕" panose="020B0600000101010101" charset="-127"/>
              </a:rPr>
              <a:t>월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데이터는 유의미한 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latin typeface="나눔바른고딕" panose="020B0600000101010101" charset="-127"/>
                <a:ea typeface="나눔바른고딕" panose="020B0600000101010101" charset="-127"/>
              </a:rPr>
              <a:t>데이터라고 어렵다고 판단</a:t>
            </a:r>
            <a:endParaRPr lang="en-US" altLang="ko-KR" sz="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560" y="2012742"/>
            <a:ext cx="104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22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월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~ 22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12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월 데이터 사용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(6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개월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139660" y="1295886"/>
            <a:ext cx="1599614" cy="2181076"/>
          </a:xfrm>
          <a:prstGeom prst="round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5713" y="1090273"/>
            <a:ext cx="9592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latin typeface="나눔바른고딕" panose="020B0600000101010101" charset="-127"/>
                <a:ea typeface="나눔바른고딕" panose="020B0600000101010101" charset="-127"/>
              </a:rPr>
              <a:t>사용할 변수 선정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31046"/>
              </p:ext>
            </p:extLst>
          </p:nvPr>
        </p:nvGraphicFramePr>
        <p:xfrm>
          <a:off x="2308953" y="1346388"/>
          <a:ext cx="1284918" cy="2006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459">
                  <a:extLst>
                    <a:ext uri="{9D8B030D-6E8A-4147-A177-3AD203B41FA5}">
                      <a16:colId xmlns:a16="http://schemas.microsoft.com/office/drawing/2014/main" val="613645451"/>
                    </a:ext>
                  </a:extLst>
                </a:gridCol>
                <a:gridCol w="642459">
                  <a:extLst>
                    <a:ext uri="{9D8B030D-6E8A-4147-A177-3AD203B41FA5}">
                      <a16:colId xmlns:a16="http://schemas.microsoft.com/office/drawing/2014/main" val="1609283877"/>
                    </a:ext>
                  </a:extLst>
                </a:gridCol>
              </a:tblGrid>
              <a:tr h="118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변수명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이름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15813"/>
                  </a:ext>
                </a:extLst>
              </a:tr>
              <a:tr h="141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Q1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방한횟수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073282"/>
                  </a:ext>
                </a:extLst>
              </a:tr>
              <a:tr h="127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D_AGE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연령별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112228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D_TYP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여행형태별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36473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RQ2A2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총 </a:t>
                      </a:r>
                      <a:r>
                        <a:rPr lang="ko-KR" altLang="en-US" sz="600" dirty="0" err="1"/>
                        <a:t>체제기간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31387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Q8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향후 </a:t>
                      </a:r>
                      <a:r>
                        <a:rPr lang="en-US" altLang="ko-KR" sz="600" dirty="0"/>
                        <a:t>3</a:t>
                      </a:r>
                      <a:r>
                        <a:rPr lang="ko-KR" altLang="en-US" sz="600" dirty="0"/>
                        <a:t>년 내 </a:t>
                      </a:r>
                      <a:endParaRPr lang="en-US" altLang="ko-KR" sz="600" dirty="0"/>
                    </a:p>
                    <a:p>
                      <a:pPr algn="ctr" latinLnBrk="1"/>
                      <a:r>
                        <a:rPr lang="ko-KR" altLang="en-US" sz="600" dirty="0"/>
                        <a:t>관광목적 재방문 의향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307946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D_BUN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분기별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337269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DayAll</a:t>
                      </a:r>
                      <a:r>
                        <a:rPr lang="ko-KR" altLang="en-US" sz="600" dirty="0"/>
                        <a:t>평균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r>
                        <a:rPr lang="ko-KR" altLang="en-US" sz="600" dirty="0"/>
                        <a:t>인 평균 지출 경비</a:t>
                      </a:r>
                      <a:r>
                        <a:rPr lang="en-US" altLang="ko-KR" sz="600" dirty="0"/>
                        <a:t>_</a:t>
                      </a:r>
                      <a:r>
                        <a:rPr lang="ko-KR" altLang="en-US" sz="600" dirty="0"/>
                        <a:t>전체</a:t>
                      </a:r>
                      <a:r>
                        <a:rPr lang="en-US" altLang="ko-KR" sz="600" dirty="0"/>
                        <a:t>_</a:t>
                      </a:r>
                      <a:r>
                        <a:rPr lang="ko-KR" altLang="en-US" sz="600" dirty="0"/>
                        <a:t>총액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807598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D_nat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국가별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10272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/>
                        <a:t>D_Mon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월별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020590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Q3B1</a:t>
                      </a:r>
                      <a:r>
                        <a:rPr lang="en-US" altLang="ko-KR" sz="600" baseline="0" dirty="0"/>
                        <a:t> ~ Q3B3</a:t>
                      </a:r>
                    </a:p>
                    <a:p>
                      <a:pPr algn="ctr" latinLnBrk="1"/>
                      <a:r>
                        <a:rPr lang="en-US" altLang="ko-KR" sz="600" baseline="0" dirty="0"/>
                        <a:t>(B</a:t>
                      </a:r>
                      <a:r>
                        <a:rPr lang="ko-KR" altLang="en-US" sz="600" baseline="0" dirty="0"/>
                        <a:t>는 방한 횟수</a:t>
                      </a:r>
                      <a:r>
                        <a:rPr lang="en-US" altLang="ko-KR" sz="600" baseline="0" dirty="0"/>
                        <a:t>)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한국 방문 </a:t>
                      </a:r>
                      <a:r>
                        <a:rPr lang="ko-KR" altLang="en-US" sz="600" dirty="0" err="1"/>
                        <a:t>선택시</a:t>
                      </a:r>
                      <a:r>
                        <a:rPr lang="ko-KR" altLang="en-US" sz="600" dirty="0"/>
                        <a:t> 고려 요인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53305"/>
                  </a:ext>
                </a:extLst>
              </a:tr>
              <a:tr h="11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D_MOK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방한목적별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367672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Q7</a:t>
                      </a:r>
                      <a:endParaRPr lang="ko-KR" altLang="en-US" sz="600" dirty="0"/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한국여행에 대한 전반적 만족도</a:t>
                      </a:r>
                    </a:p>
                  </a:txBody>
                  <a:tcPr marL="24780" marR="24780" marT="12390" marB="123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702335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4573893" y="633795"/>
            <a:ext cx="1538857" cy="23704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‘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기타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’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 항목 제거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596718" y="1974503"/>
            <a:ext cx="1538857" cy="25643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데이터 값 카테고리 별 변경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한글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20519"/>
            <a:ext cx="726023" cy="119635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900" y="2324797"/>
            <a:ext cx="599819" cy="11521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955" y="948017"/>
            <a:ext cx="2222734" cy="622407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5163969" y="1248584"/>
            <a:ext cx="274911" cy="10773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910" y="2320519"/>
            <a:ext cx="1133680" cy="1086661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>
          <a:xfrm>
            <a:off x="3816663" y="1923161"/>
            <a:ext cx="255406" cy="3077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62525" y="1629049"/>
            <a:ext cx="22521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→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 Power BI 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테이블도구에서 간단하게 공백 </a:t>
            </a:r>
            <a:r>
              <a:rPr lang="ko-KR" altLang="en-US" sz="700" dirty="0" err="1">
                <a:latin typeface="나눔바른고딕" panose="020B0600000101010101" charset="-127"/>
                <a:ea typeface="나눔바른고딕" panose="020B0600000101010101" charset="-127"/>
              </a:rPr>
              <a:t>필터링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0196" y="3552579"/>
            <a:ext cx="1819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→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Value 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숫자 한글데이터로 변환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8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1"/>
            <a:ext cx="6781800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0916" y="133350"/>
            <a:ext cx="2700885" cy="3446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３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.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데이터　분석 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– </a:t>
            </a:r>
            <a:r>
              <a:rPr lang="ko-KR" altLang="en-US" sz="930" dirty="0">
                <a:latin typeface="나눔바른고딕" panose="020B0600000101010101" charset="-127"/>
                <a:ea typeface="나눔바른고딕" panose="020B0600000101010101" charset="-127"/>
              </a:rPr>
              <a:t>국가별 방문객 수와 지출금액</a:t>
            </a:r>
            <a:r>
              <a:rPr lang="en-US" altLang="ko-KR" sz="93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ko-KR" altLang="en-US" sz="93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14800" y="164710"/>
            <a:ext cx="2698809" cy="34964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8621" y="325755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&lt;Top 10 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국가별 지출 및 방문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&gt;</a:t>
            </a:r>
          </a:p>
          <a:p>
            <a:pPr algn="ctr"/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(22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6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월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~ 22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년 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12</a:t>
            </a:r>
            <a:r>
              <a:rPr lang="ko-KR" altLang="en-US" sz="700" dirty="0">
                <a:latin typeface="나눔바른고딕" panose="020B0600000101010101" charset="-127"/>
                <a:ea typeface="나눔바른고딕" panose="020B0600000101010101" charset="-127"/>
              </a:rPr>
              <a:t>월</a:t>
            </a:r>
            <a:r>
              <a:rPr lang="en-US" altLang="ko-KR" sz="7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ko-KR" altLang="en-US" sz="7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96774" y="1200150"/>
            <a:ext cx="2624683" cy="17160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444" indent="-77444">
              <a:buFontTx/>
              <a:buChar char="-"/>
            </a:pP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국가별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총 지출금액으로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미국 </a:t>
            </a:r>
            <a:r>
              <a:rPr lang="en-US" altLang="ko-KR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&gt;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일본 </a:t>
            </a:r>
            <a:r>
              <a:rPr lang="en-US" altLang="ko-KR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&gt;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싱가포르</a:t>
            </a:r>
            <a:r>
              <a:rPr lang="ko-KR" altLang="en-US" sz="9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로 미국 관광객의 소비 성향이 가장 높음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7444" indent="-77444">
              <a:buFontTx/>
              <a:buChar char="-"/>
            </a:pP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7444" indent="-77444">
              <a:buFontTx/>
              <a:buChar char="-"/>
            </a:pP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국가별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방문객 수로는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일본 </a:t>
            </a:r>
            <a:r>
              <a:rPr lang="en-US" altLang="ko-KR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&gt;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미국 </a:t>
            </a:r>
            <a:r>
              <a:rPr lang="en-US" altLang="ko-KR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&gt; </a:t>
            </a:r>
            <a:r>
              <a:rPr lang="ko-KR" alt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중국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순으로 일본이 방문객은 더 많지만 지출금액은 더 적게 사용함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  <a:p>
            <a:pPr marL="77444" indent="-77444">
              <a:buFontTx/>
              <a:buChar char="-"/>
            </a:pP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9115" y="525169"/>
            <a:ext cx="166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: 22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년 외래관광객조사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DATA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3B0837-A705-8FE3-3535-AADF1F22E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4" y="742949"/>
            <a:ext cx="3850666" cy="2514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9A518-8291-69BE-9D68-F231EA33CB24}"/>
              </a:ext>
            </a:extLst>
          </p:cNvPr>
          <p:cNvSpPr txBox="1"/>
          <p:nvPr/>
        </p:nvSpPr>
        <p:spPr>
          <a:xfrm>
            <a:off x="111734" y="355892"/>
            <a:ext cx="29125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바른고딕" panose="020B0600000101010101" charset="-127"/>
                <a:ea typeface="나눔바른고딕" panose="020B0600000101010101" charset="-127"/>
              </a:rPr>
              <a:t>Tableau</a:t>
            </a:r>
            <a:r>
              <a:rPr lang="ko-KR" altLang="en-US" sz="1500" dirty="0">
                <a:latin typeface="나눔바른고딕" panose="020B0600000101010101" charset="-127"/>
                <a:ea typeface="나눔바른고딕" panose="020B0600000101010101" charset="-127"/>
              </a:rPr>
              <a:t>를</a:t>
            </a:r>
            <a:r>
              <a:rPr lang="en-US" altLang="ko-KR" sz="15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500" dirty="0">
                <a:latin typeface="나눔바른고딕" panose="020B0600000101010101" charset="-127"/>
                <a:ea typeface="나눔바른고딕" panose="020B0600000101010101" charset="-127"/>
              </a:rPr>
              <a:t>통한 차트 분석</a:t>
            </a:r>
          </a:p>
        </p:txBody>
      </p:sp>
    </p:spTree>
    <p:extLst>
      <p:ext uri="{BB962C8B-B14F-4D97-AF65-F5344CB8AC3E}">
        <p14:creationId xmlns:p14="http://schemas.microsoft.com/office/powerpoint/2010/main" val="406039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30592" y="51335"/>
            <a:ext cx="2775008" cy="4197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30" dirty="0"/>
              <a:t>３</a:t>
            </a:r>
            <a:r>
              <a:rPr lang="en-US" altLang="ko-KR" sz="930" dirty="0"/>
              <a:t>. </a:t>
            </a:r>
            <a:r>
              <a:rPr lang="ko-KR" altLang="en-US" sz="930" dirty="0"/>
              <a:t>데이터　분석 </a:t>
            </a:r>
            <a:r>
              <a:rPr lang="en-US" altLang="ko-KR" sz="930" dirty="0"/>
              <a:t>– </a:t>
            </a:r>
            <a:r>
              <a:rPr lang="ko-KR" altLang="en-US" sz="930" dirty="0"/>
              <a:t>국가별 연령대 방한 목적</a:t>
            </a:r>
            <a:r>
              <a:rPr lang="en-US" altLang="ko-KR" sz="930" dirty="0"/>
              <a:t>(</a:t>
            </a:r>
            <a:r>
              <a:rPr lang="ko-KR" altLang="en-US" sz="930" dirty="0"/>
              <a:t>미국</a:t>
            </a:r>
            <a:r>
              <a:rPr lang="en-US" altLang="ko-KR" sz="930" dirty="0"/>
              <a:t>)</a:t>
            </a:r>
            <a:endParaRPr lang="ko-KR" altLang="en-US" sz="93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62400" y="82693"/>
            <a:ext cx="2775008" cy="41977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3" name="TextBox 2"/>
          <p:cNvSpPr txBox="1"/>
          <p:nvPr/>
        </p:nvSpPr>
        <p:spPr>
          <a:xfrm>
            <a:off x="5085680" y="511373"/>
            <a:ext cx="169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데이터셋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: 22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년 외래관광객조사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 descr="텍스트, 스크린샷, 도표, 원이(가) 표시된 사진">
            <a:extLst>
              <a:ext uri="{FF2B5EF4-FFF2-40B4-BE49-F238E27FC236}">
                <a16:creationId xmlns:a16="http://schemas.microsoft.com/office/drawing/2014/main" id="{0622F934-D5C3-DA01-4387-23C19C250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" y="797254"/>
            <a:ext cx="3651135" cy="2536496"/>
          </a:xfrm>
          <a:prstGeom prst="rect">
            <a:avLst/>
          </a:prstGeom>
        </p:spPr>
      </p:pic>
      <p:pic>
        <p:nvPicPr>
          <p:cNvPr id="15" name="그림 14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48DB7F6F-AD59-044A-014E-BA686CB3D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45" y="797255"/>
            <a:ext cx="2744183" cy="25364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D5F3ED-5734-422B-6C21-4BD30DA16D6C}"/>
              </a:ext>
            </a:extLst>
          </p:cNvPr>
          <p:cNvSpPr txBox="1"/>
          <p:nvPr/>
        </p:nvSpPr>
        <p:spPr>
          <a:xfrm>
            <a:off x="495299" y="3289904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미국인은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10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대는 교육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나머지 연령대는 사업 또는 전문활동 방문기간은 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6~8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여름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에 집중되어 있고 </a:t>
            </a:r>
            <a:endParaRPr lang="en-US" altLang="ko-KR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     </a:t>
            </a:r>
            <a:r>
              <a:rPr lang="ko-KR" altLang="en-US" sz="800" b="1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겨울 상품보다 </a:t>
            </a:r>
            <a:r>
              <a:rPr lang="ko-KR" altLang="en-US" sz="800" b="1" u="sng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여름에 즐길 수 있는 상품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으로</a:t>
            </a:r>
            <a:r>
              <a:rPr lang="ko-KR" altLang="en-US" sz="800" b="1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구성해야 한다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endParaRPr lang="ko-KR" altLang="en-US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7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705599" cy="377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30592" y="51335"/>
            <a:ext cx="2775008" cy="4197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30" dirty="0"/>
              <a:t>３</a:t>
            </a:r>
            <a:r>
              <a:rPr lang="en-US" altLang="ko-KR" sz="930" dirty="0"/>
              <a:t>. </a:t>
            </a:r>
            <a:r>
              <a:rPr lang="ko-KR" altLang="en-US" sz="930" dirty="0"/>
              <a:t>데이터　분석 </a:t>
            </a:r>
            <a:r>
              <a:rPr lang="en-US" altLang="ko-KR" sz="930" dirty="0"/>
              <a:t>– </a:t>
            </a:r>
            <a:r>
              <a:rPr lang="ko-KR" altLang="en-US" sz="930" dirty="0"/>
              <a:t>국가별 연령대 방한 목적</a:t>
            </a:r>
            <a:r>
              <a:rPr lang="en-US" altLang="ko-KR" sz="930" dirty="0"/>
              <a:t>(</a:t>
            </a:r>
            <a:r>
              <a:rPr lang="ko-KR" altLang="en-US" sz="930" dirty="0"/>
              <a:t>일본</a:t>
            </a:r>
            <a:r>
              <a:rPr lang="en-US" altLang="ko-KR" sz="930" dirty="0"/>
              <a:t>)</a:t>
            </a:r>
            <a:endParaRPr lang="ko-KR" altLang="en-US" sz="93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62400" y="82693"/>
            <a:ext cx="2775008" cy="41977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33"/>
          </a:p>
        </p:txBody>
      </p:sp>
      <p:sp>
        <p:nvSpPr>
          <p:cNvPr id="3" name="TextBox 2"/>
          <p:cNvSpPr txBox="1"/>
          <p:nvPr/>
        </p:nvSpPr>
        <p:spPr>
          <a:xfrm>
            <a:off x="5085680" y="511373"/>
            <a:ext cx="169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822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6443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665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2886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1108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9329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7551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5772" algn="l" defTabSz="436443" rtl="0" eaLnBrk="1" latinLnBrk="1" hangingPunct="1">
              <a:defRPr sz="8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데이터셋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: 22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년 외래관광객조사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5D08D6A4-0DEE-C73C-26DA-119B9401C1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" y="742950"/>
            <a:ext cx="3600000" cy="2611718"/>
          </a:xfrm>
          <a:prstGeom prst="rect">
            <a:avLst/>
          </a:prstGeom>
        </p:spPr>
      </p:pic>
      <p:pic>
        <p:nvPicPr>
          <p:cNvPr id="9" name="그림 8" descr="텍스트, 도표, 스크린샷, 라인이(가) 표시된 사진">
            <a:extLst>
              <a:ext uri="{FF2B5EF4-FFF2-40B4-BE49-F238E27FC236}">
                <a16:creationId xmlns:a16="http://schemas.microsoft.com/office/drawing/2014/main" id="{C2B9F5BB-6826-0E8C-A377-126BBE7FF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50" y="742950"/>
            <a:ext cx="2826384" cy="2611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A797F-40FF-8B8A-253F-6B96971477A3}"/>
              </a:ext>
            </a:extLst>
          </p:cNvPr>
          <p:cNvSpPr txBox="1"/>
          <p:nvPr/>
        </p:nvSpPr>
        <p:spPr>
          <a:xfrm>
            <a:off x="495299" y="3342486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일본인은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10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대는 교육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나머지 연령대는 </a:t>
            </a:r>
            <a:r>
              <a:rPr lang="ko-KR" altLang="en-US" sz="8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여가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위락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휴식에 집중되었고 방문기간은 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10~12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겨울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에 집중되어 있고 </a:t>
            </a:r>
            <a:endParaRPr lang="en-US" altLang="ko-KR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     </a:t>
            </a:r>
            <a:r>
              <a:rPr lang="ko-KR" altLang="en-US" sz="800" b="1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여름 </a:t>
            </a:r>
            <a:r>
              <a:rPr lang="ko-KR" altLang="en-US" sz="800" b="1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상품보다 </a:t>
            </a:r>
            <a:r>
              <a:rPr lang="ko-KR" altLang="en-US" sz="800" b="1" u="sng" dirty="0" smtClean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겨울에 즐길 수 있는 상품</a:t>
            </a:r>
            <a:r>
              <a:rPr lang="ko-KR" altLang="en-US" sz="8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으로</a:t>
            </a:r>
            <a:r>
              <a:rPr lang="ko-KR" altLang="en-US" sz="800" dirty="0" smtClean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8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구성해야 </a:t>
            </a:r>
            <a:r>
              <a:rPr lang="ko-KR" altLang="en-US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한다</a:t>
            </a:r>
            <a:r>
              <a:rPr lang="en-US" altLang="ko-KR" sz="8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endParaRPr lang="ko-KR" altLang="en-US" sz="8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8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966</Words>
  <Application>Microsoft Office PowerPoint</Application>
  <PresentationFormat>사용자 지정</PresentationFormat>
  <Paragraphs>288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Wingdings</vt:lpstr>
      <vt:lpstr>Calibri</vt:lpstr>
      <vt:lpstr>Calibri Light</vt:lpstr>
      <vt:lpstr>마루 부리 조금굵은</vt:lpstr>
      <vt:lpstr>나눔바른고딕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초록색배경 귀여운 정자와 산 일러스트 강원도 엽서디자인</dc:title>
  <dc:creator>jung hun yoon</dc:creator>
  <cp:lastModifiedBy>user</cp:lastModifiedBy>
  <cp:revision>79</cp:revision>
  <dcterms:created xsi:type="dcterms:W3CDTF">2006-08-16T00:00:00Z</dcterms:created>
  <dcterms:modified xsi:type="dcterms:W3CDTF">2023-10-05T07:56:07Z</dcterms:modified>
  <dc:identifier>DAFv5WGY5_w</dc:identifier>
</cp:coreProperties>
</file>